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0"/>
  </p:notesMasterIdLst>
  <p:sldIdLst>
    <p:sldId id="2561" r:id="rId3"/>
    <p:sldId id="317" r:id="rId4"/>
    <p:sldId id="2548" r:id="rId5"/>
    <p:sldId id="285" r:id="rId6"/>
    <p:sldId id="276" r:id="rId7"/>
    <p:sldId id="277" r:id="rId8"/>
    <p:sldId id="2627" r:id="rId9"/>
    <p:sldId id="260" r:id="rId10"/>
    <p:sldId id="2625" r:id="rId11"/>
    <p:sldId id="2623" r:id="rId12"/>
    <p:sldId id="2624" r:id="rId13"/>
    <p:sldId id="2626" r:id="rId14"/>
    <p:sldId id="289" r:id="rId15"/>
    <p:sldId id="287" r:id="rId16"/>
    <p:sldId id="295" r:id="rId17"/>
    <p:sldId id="282" r:id="rId18"/>
    <p:sldId id="2628" r:id="rId19"/>
    <p:sldId id="2629" r:id="rId20"/>
    <p:sldId id="2630" r:id="rId21"/>
    <p:sldId id="2551" r:id="rId22"/>
    <p:sldId id="2552" r:id="rId23"/>
    <p:sldId id="2553" r:id="rId24"/>
    <p:sldId id="283" r:id="rId25"/>
    <p:sldId id="2554" r:id="rId26"/>
    <p:sldId id="2555" r:id="rId27"/>
    <p:sldId id="284" r:id="rId28"/>
    <p:sldId id="288" r:id="rId29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urbatskaya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8" autoAdjust="0"/>
  </p:normalViewPr>
  <p:slideViewPr>
    <p:cSldViewPr>
      <p:cViewPr varScale="1">
        <p:scale>
          <a:sx n="58" d="100"/>
          <a:sy n="58" d="100"/>
        </p:scale>
        <p:origin x="120" y="126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CDDF-4F2E-4034-A9DC-12A19180ECE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0C409-1CD4-4B36-A530-BF8FA1473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4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0C409-1CD4-4B36-A530-BF8FA1473D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0C409-1CD4-4B36-A530-BF8FA1473D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9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0C409-1CD4-4B36-A530-BF8FA1473D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8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20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07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AD3B-6565-4817-826A-19A373F32744}" type="datetime1">
              <a:rPr lang="ru-RU" smtClean="0"/>
              <a:pPr/>
              <a:t>04.02.2022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6701813" y="1367813"/>
            <a:ext cx="6857552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86880" y="960036"/>
            <a:ext cx="3968850" cy="4937927"/>
          </a:xfrm>
          <a:custGeom>
            <a:avLst/>
            <a:gdLst>
              <a:gd name="connsiteX0" fmla="*/ 0 w 6173220"/>
              <a:gd name="connsiteY0" fmla="*/ 0 h 9875854"/>
              <a:gd name="connsiteX1" fmla="*/ 6173220 w 6173220"/>
              <a:gd name="connsiteY1" fmla="*/ 0 h 9875854"/>
              <a:gd name="connsiteX2" fmla="*/ 6173220 w 6173220"/>
              <a:gd name="connsiteY2" fmla="*/ 9875854 h 9875854"/>
              <a:gd name="connsiteX3" fmla="*/ 0 w 6173220"/>
              <a:gd name="connsiteY3" fmla="*/ 9875854 h 98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220" h="9875854">
                <a:moveTo>
                  <a:pt x="0" y="0"/>
                </a:moveTo>
                <a:lnTo>
                  <a:pt x="6173220" y="0"/>
                </a:lnTo>
                <a:lnTo>
                  <a:pt x="6173220" y="9875854"/>
                </a:lnTo>
                <a:lnTo>
                  <a:pt x="0" y="98758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46816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3737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5806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8411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9880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7565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53585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29703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1829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8589-C3F6-4175-BD34-BBDD2EE66CDF}" type="datetime1">
              <a:rPr lang="ru-RU" smtClean="0"/>
              <a:pPr/>
              <a:t>04.02.2022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1602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60259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19686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35126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4"/>
          <p:cNvSpPr>
            <a:spLocks noGrp="1"/>
          </p:cNvSpPr>
          <p:nvPr>
            <p:ph type="pic" idx="21"/>
          </p:nvPr>
        </p:nvSpPr>
        <p:spPr>
          <a:xfrm>
            <a:off x="519603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947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4"/>
          <p:cNvSpPr>
            <a:spLocks noGrp="1"/>
          </p:cNvSpPr>
          <p:nvPr>
            <p:ph type="pic" idx="21"/>
          </p:nvPr>
        </p:nvSpPr>
        <p:spPr>
          <a:xfrm>
            <a:off x="5670327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95595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3142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 5"/>
          <p:cNvSpPr>
            <a:spLocks noGrp="1"/>
          </p:cNvSpPr>
          <p:nvPr>
            <p:ph type="pic" idx="21"/>
          </p:nvPr>
        </p:nvSpPr>
        <p:spPr>
          <a:xfrm>
            <a:off x="519603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6983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reeform 6"/>
          <p:cNvSpPr>
            <a:spLocks noGrp="1"/>
          </p:cNvSpPr>
          <p:nvPr>
            <p:ph type="pic" idx="21"/>
          </p:nvPr>
        </p:nvSpPr>
        <p:spPr>
          <a:xfrm>
            <a:off x="5670327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26192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7"/>
          <p:cNvSpPr>
            <a:spLocks noGrp="1"/>
          </p:cNvSpPr>
          <p:nvPr>
            <p:ph type="pic" idx="21"/>
          </p:nvPr>
        </p:nvSpPr>
        <p:spPr>
          <a:xfrm>
            <a:off x="519603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3999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600136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97600" y="1600136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687B-D46D-4074-AD91-6C6F32FC174A}" type="datetime1">
              <a:rPr lang="ru-RU" smtClean="0"/>
              <a:pPr/>
              <a:t>04.02.2022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7600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0"/>
          <p:cNvSpPr>
            <a:spLocks noGrp="1"/>
          </p:cNvSpPr>
          <p:nvPr>
            <p:ph type="pic" idx="21"/>
          </p:nvPr>
        </p:nvSpPr>
        <p:spPr>
          <a:xfrm>
            <a:off x="5670327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46021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11"/>
          <p:cNvSpPr>
            <a:spLocks noGrp="1"/>
          </p:cNvSpPr>
          <p:nvPr>
            <p:ph type="pic" idx="21"/>
          </p:nvPr>
        </p:nvSpPr>
        <p:spPr>
          <a:xfrm>
            <a:off x="519603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01086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4"/>
          <p:cNvSpPr>
            <a:spLocks noGrp="1"/>
          </p:cNvSpPr>
          <p:nvPr>
            <p:ph type="pic" idx="21"/>
          </p:nvPr>
        </p:nvSpPr>
        <p:spPr>
          <a:xfrm>
            <a:off x="5670327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79455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13879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reeform 4"/>
          <p:cNvSpPr>
            <a:spLocks noGrp="1"/>
          </p:cNvSpPr>
          <p:nvPr>
            <p:ph type="pic" idx="21"/>
          </p:nvPr>
        </p:nvSpPr>
        <p:spPr>
          <a:xfrm>
            <a:off x="519603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92335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1086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eeform 4"/>
          <p:cNvSpPr>
            <a:spLocks noGrp="1"/>
          </p:cNvSpPr>
          <p:nvPr>
            <p:ph type="pic" idx="21"/>
          </p:nvPr>
        </p:nvSpPr>
        <p:spPr>
          <a:xfrm>
            <a:off x="5670327" y="0"/>
            <a:ext cx="6193042" cy="640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2144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882316" y="753142"/>
            <a:ext cx="4025351" cy="53107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02475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6362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3096-86A8-4C4D-BF04-06E1FE5B2C1E}" type="datetime1">
              <a:rPr lang="ru-RU" smtClean="0"/>
              <a:pPr/>
              <a:t>04.02.2022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779763" y="1129879"/>
            <a:ext cx="3650237" cy="2743201"/>
          </a:xfrm>
          <a:prstGeom prst="rect">
            <a:avLst/>
          </a:prstGeom>
          <a:effectLst>
            <a:outerShdw blurRad="317500" rotWithShape="0">
              <a:srgbClr val="000000">
                <a:alpha val="2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4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721770" y="1129879"/>
            <a:ext cx="3650237" cy="2743201"/>
          </a:xfrm>
          <a:prstGeom prst="rect">
            <a:avLst/>
          </a:prstGeom>
          <a:effectLst>
            <a:outerShdw blurRad="317500" rotWithShape="0">
              <a:srgbClr val="000000">
                <a:alpha val="2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82563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9504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62807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72833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7659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55325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4424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9729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EF95-EE0C-4B83-8110-DAF77FF07560}" type="datetime1">
              <a:rPr lang="ru-RU" smtClean="0"/>
              <a:pPr/>
              <a:t>04.02.2022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17467"/>
            <a:ext cx="9144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BA509899-FBEA-425C-A34F-60AC49FBD1A4}" type="datetime1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0105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848975" y="0"/>
            <a:ext cx="496676" cy="533400"/>
          </a:xfrm>
          <a:custGeom>
            <a:avLst/>
            <a:gdLst>
              <a:gd name="T0" fmla="*/ 0 w 346"/>
              <a:gd name="T1" fmla="*/ 0 h 372"/>
              <a:gd name="T2" fmla="*/ 0 w 346"/>
              <a:gd name="T3" fmla="*/ 269 h 372"/>
              <a:gd name="T4" fmla="*/ 17 w 346"/>
              <a:gd name="T5" fmla="*/ 298 h 372"/>
              <a:gd name="T6" fmla="*/ 155 w 346"/>
              <a:gd name="T7" fmla="*/ 367 h 372"/>
              <a:gd name="T8" fmla="*/ 191 w 346"/>
              <a:gd name="T9" fmla="*/ 367 h 372"/>
              <a:gd name="T10" fmla="*/ 328 w 346"/>
              <a:gd name="T11" fmla="*/ 298 h 372"/>
              <a:gd name="T12" fmla="*/ 346 w 346"/>
              <a:gd name="T13" fmla="*/ 269 h 372"/>
              <a:gd name="T14" fmla="*/ 346 w 346"/>
              <a:gd name="T15" fmla="*/ 0 h 372"/>
              <a:gd name="T16" fmla="*/ 0 w 346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72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3346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0977" y="613994"/>
            <a:ext cx="449004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8" y="1616710"/>
            <a:ext cx="107628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E7F2-7592-4CC5-8C60-3473926CA746}" type="datetime1">
              <a:rPr lang="ru-RU" smtClean="0"/>
              <a:pPr/>
              <a:t>04.02.2022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72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5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9"/>
          <p:cNvSpPr>
            <a:spLocks/>
          </p:cNvSpPr>
          <p:nvPr/>
        </p:nvSpPr>
        <p:spPr bwMode="auto">
          <a:xfrm>
            <a:off x="266733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7030A0"/>
          </a:solidFill>
          <a:ln w="0" cmpd="dbl">
            <a:solidFill>
              <a:schemeClr val="bg1">
                <a:alpha val="37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>
            <a:off x="1355637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7030A0"/>
          </a:solidFill>
          <a:ln w="0" cmpd="dbl">
            <a:solidFill>
              <a:schemeClr val="bg1">
                <a:alpha val="37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71C464-A5A3-4B3E-BE41-5B4395E2A96D}"/>
              </a:ext>
            </a:extLst>
          </p:cNvPr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41C6E-ED65-4364-87F0-0F8271D0A714}"/>
              </a:ext>
            </a:extLst>
          </p:cNvPr>
          <p:cNvSpPr txBox="1"/>
          <p:nvPr/>
        </p:nvSpPr>
        <p:spPr>
          <a:xfrm>
            <a:off x="4876800" y="3113529"/>
            <a:ext cx="84644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Процедура допинг-контроля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19592783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710C8EC-3B93-46C3-A2D6-95E300274D8F}"/>
              </a:ext>
            </a:extLst>
          </p:cNvPr>
          <p:cNvSpPr txBox="1"/>
          <p:nvPr/>
        </p:nvSpPr>
        <p:spPr>
          <a:xfrm>
            <a:off x="4876800" y="1143000"/>
            <a:ext cx="10822215" cy="4943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47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ru-RU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sz="2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абрать</a:t>
            </a:r>
            <a:r>
              <a:rPr lang="ru-RU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/найти</a:t>
            </a:r>
            <a:r>
              <a:rPr sz="22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документ,</a:t>
            </a:r>
            <a:r>
              <a:rPr sz="22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удостоверяющий</a:t>
            </a:r>
            <a:r>
              <a:rPr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его</a:t>
            </a:r>
            <a:r>
              <a:rPr sz="22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личность</a:t>
            </a:r>
            <a:endParaRPr lang="ru-RU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29A15-EF55-47FE-BE58-5504379BA09B}"/>
              </a:ext>
            </a:extLst>
          </p:cNvPr>
          <p:cNvSpPr txBox="1"/>
          <p:nvPr/>
        </p:nvSpPr>
        <p:spPr>
          <a:xfrm>
            <a:off x="1370525" y="461318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поиск представителя и/или переводчика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1" name="Picture 4" descr="Open passport. id document male photo page legal sample international passport template Premium Vector">
            <a:extLst>
              <a:ext uri="{FF2B5EF4-FFF2-40B4-BE49-F238E27FC236}">
                <a16:creationId xmlns:a16="http://schemas.microsoft.com/office/drawing/2014/main" id="{11FED95C-78C1-431E-BD92-8FB21EC4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86"/>
            <a:ext cx="4083803" cy="36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4C055BB-C717-4357-9AE7-9850E9B7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90" y="2757353"/>
            <a:ext cx="3325535" cy="33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7">
            <a:extLst>
              <a:ext uri="{FF2B5EF4-FFF2-40B4-BE49-F238E27FC236}">
                <a16:creationId xmlns:a16="http://schemas.microsoft.com/office/drawing/2014/main" id="{6987A9B8-4A2A-4279-819F-6AFD4FC92E70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8">
              <a:extLst>
                <a:ext uri="{FF2B5EF4-FFF2-40B4-BE49-F238E27FC236}">
                  <a16:creationId xmlns:a16="http://schemas.microsoft.com/office/drawing/2014/main" id="{15493327-C232-46EC-AB05-C9D98D6087BD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Parallelogram 19">
              <a:extLst>
                <a:ext uri="{FF2B5EF4-FFF2-40B4-BE49-F238E27FC236}">
                  <a16:creationId xmlns:a16="http://schemas.microsoft.com/office/drawing/2014/main" id="{B5F5DCED-E580-41FF-8B09-999E3B117AF8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7399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710C8EC-3B93-46C3-A2D6-95E300274D8F}"/>
              </a:ext>
            </a:extLst>
          </p:cNvPr>
          <p:cNvSpPr txBox="1"/>
          <p:nvPr/>
        </p:nvSpPr>
        <p:spPr>
          <a:xfrm>
            <a:off x="564731" y="1135804"/>
            <a:ext cx="10822215" cy="4943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480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присутстви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на награждении </a:t>
            </a:r>
            <a:r>
              <a:rPr sz="2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победителей</a:t>
            </a:r>
            <a:r>
              <a:rPr sz="2200" spc="-3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spc="-3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соревнований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2932C-6DE5-43F9-9465-D9EA513AA1D2}"/>
              </a:ext>
            </a:extLst>
          </p:cNvPr>
          <p:cNvSpPr txBox="1"/>
          <p:nvPr/>
        </p:nvSpPr>
        <p:spPr>
          <a:xfrm>
            <a:off x="6149661" y="4785145"/>
            <a:ext cx="5181600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480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участие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пресс-конференции </a:t>
            </a: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после</a:t>
            </a:r>
            <a:r>
              <a:rPr lang="ru-RU" sz="2200" spc="-2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соревнований</a:t>
            </a:r>
          </a:p>
        </p:txBody>
      </p:sp>
      <p:pic>
        <p:nvPicPr>
          <p:cNvPr id="11" name="Picture 2" descr="Gold trophy prize cup on podium illustration Free Vector">
            <a:extLst>
              <a:ext uri="{FF2B5EF4-FFF2-40B4-BE49-F238E27FC236}">
                <a16:creationId xmlns:a16="http://schemas.microsoft.com/office/drawing/2014/main" id="{D79A13E2-4906-47DD-8D1E-94B76DEC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69" y="419900"/>
            <a:ext cx="3009100" cy="30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FC1202-57B0-45DA-8BC0-B41B714F1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78" y="3200400"/>
            <a:ext cx="3009099" cy="3009099"/>
          </a:xfrm>
          <a:prstGeom prst="rect">
            <a:avLst/>
          </a:prstGeom>
        </p:spPr>
      </p:pic>
      <p:grpSp>
        <p:nvGrpSpPr>
          <p:cNvPr id="13" name="Group 17">
            <a:extLst>
              <a:ext uri="{FF2B5EF4-FFF2-40B4-BE49-F238E27FC236}">
                <a16:creationId xmlns:a16="http://schemas.microsoft.com/office/drawing/2014/main" id="{DED1564D-6B5B-4CC2-A925-805353903D34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8">
              <a:extLst>
                <a:ext uri="{FF2B5EF4-FFF2-40B4-BE49-F238E27FC236}">
                  <a16:creationId xmlns:a16="http://schemas.microsoft.com/office/drawing/2014/main" id="{40E290B2-8245-46D0-9D87-DFC1FCBC75B9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Parallelogram 19">
              <a:extLst>
                <a:ext uri="{FF2B5EF4-FFF2-40B4-BE49-F238E27FC236}">
                  <a16:creationId xmlns:a16="http://schemas.microsoft.com/office/drawing/2014/main" id="{07ABE47B-B054-4770-AC36-F848E45F6CEA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24385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karelinform.ru/attachments/5ecf518ecb7ace7ab80afdd59b713423b9f30fb3/store/fill/1200/630/63dae1b7aea8346215c9f5e9732622d4709559e7135b6185fa105bb64e7a/0220b9d888819683c4283eb8.jpg">
            <a:extLst>
              <a:ext uri="{FF2B5EF4-FFF2-40B4-BE49-F238E27FC236}">
                <a16:creationId xmlns:a16="http://schemas.microsoft.com/office/drawing/2014/main" id="{67C4106B-D6C6-4521-9778-12E9CE1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36397"/>
            <a:ext cx="4054690" cy="2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D69D5C1-F914-4826-AD51-95963BBEFED1}"/>
              </a:ext>
            </a:extLst>
          </p:cNvPr>
          <p:cNvSpPr txBox="1">
            <a:spLocks/>
          </p:cNvSpPr>
          <p:nvPr/>
        </p:nvSpPr>
        <p:spPr>
          <a:xfrm>
            <a:off x="4863662" y="241821"/>
            <a:ext cx="28955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Модификации</a:t>
            </a:r>
          </a:p>
        </p:txBody>
      </p:sp>
      <p:pic>
        <p:nvPicPr>
          <p:cNvPr id="5132" name="Picture 12" descr="http://www.vmichurinske.ru/uploads/contents/2658.jpg">
            <a:extLst>
              <a:ext uri="{FF2B5EF4-FFF2-40B4-BE49-F238E27FC236}">
                <a16:creationId xmlns:a16="http://schemas.microsoft.com/office/drawing/2014/main" id="{8F11F659-51B8-4738-B2D6-9245D3E5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2975691"/>
            <a:ext cx="3124200" cy="20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2514600" y="1287606"/>
            <a:ext cx="8991600" cy="137217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спортсмены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инвалидностью</a:t>
            </a:r>
            <a:endParaRPr kumimoji="0" lang="en-US" sz="2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несовершеннолетние</a:t>
            </a:r>
            <a:r>
              <a:rPr kumimoji="0" lang="ru-RU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спортсмены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F5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3C88D-5144-4723-B818-EB74112F93B7}"/>
              </a:ext>
            </a:extLst>
          </p:cNvPr>
          <p:cNvSpPr txBox="1"/>
          <p:nvPr/>
        </p:nvSpPr>
        <p:spPr>
          <a:xfrm>
            <a:off x="533535" y="3393038"/>
            <a:ext cx="55675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присутствие представителя спортсмена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всех этапах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процедуры допинг-контроля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C1BE3A3-194A-49F1-9D94-F5F7AAD6E69B}"/>
              </a:ext>
            </a:extLst>
          </p:cNvPr>
          <p:cNvGrpSpPr/>
          <p:nvPr/>
        </p:nvGrpSpPr>
        <p:grpSpPr>
          <a:xfrm flipH="1">
            <a:off x="-285665" y="5562600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8">
              <a:extLst>
                <a:ext uri="{FF2B5EF4-FFF2-40B4-BE49-F238E27FC236}">
                  <a16:creationId xmlns:a16="http://schemas.microsoft.com/office/drawing/2014/main" id="{9537FA6D-5C6B-45AA-B9CF-67D7DED99B5D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5" name="Parallelogram 19">
              <a:extLst>
                <a:ext uri="{FF2B5EF4-FFF2-40B4-BE49-F238E27FC236}">
                  <a16:creationId xmlns:a16="http://schemas.microsoft.com/office/drawing/2014/main" id="{B116DC1C-8554-41C8-B25D-2055406018BA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7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71D4F-8569-4400-A5C4-CA46F5FDE20A}"/>
              </a:ext>
            </a:extLst>
          </p:cNvPr>
          <p:cNvSpPr txBox="1">
            <a:spLocks/>
          </p:cNvSpPr>
          <p:nvPr/>
        </p:nvSpPr>
        <p:spPr>
          <a:xfrm>
            <a:off x="1219200" y="5288105"/>
            <a:ext cx="9906000" cy="975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defTabSz="905255">
              <a:defRPr sz="3168" b="1" i="0">
                <a:solidFill>
                  <a:srgbClr val="021B8D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algn="ctr"/>
            <a:r>
              <a:rPr lang="ru-RU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Отказ или иное уклонение от сдачи пробы является </a:t>
            </a:r>
            <a:r>
              <a:rPr lang="ru-RU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антидопинговых правил</a:t>
            </a:r>
            <a:r>
              <a:rPr lang="ru-RU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58F98C90-F325-44ED-B5D3-1DBDE7AEDAAE}"/>
              </a:ext>
            </a:extLst>
          </p:cNvPr>
          <p:cNvSpPr txBox="1"/>
          <p:nvPr/>
        </p:nvSpPr>
        <p:spPr>
          <a:xfrm>
            <a:off x="5486400" y="1752600"/>
            <a:ext cx="53340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 Кодексе 2021</a:t>
            </a: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четко прописана </a:t>
            </a: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обязанность спортсмена </a:t>
            </a: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ru-RU" sz="32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любое время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быть доступным для тестирования</a:t>
            </a:r>
          </a:p>
        </p:txBody>
      </p:sp>
      <p:pic>
        <p:nvPicPr>
          <p:cNvPr id="4" name="Рисунок 1" descr="Рисунок 1">
            <a:extLst>
              <a:ext uri="{FF2B5EF4-FFF2-40B4-BE49-F238E27FC236}">
                <a16:creationId xmlns:a16="http://schemas.microsoft.com/office/drawing/2014/main" id="{5B304B96-DD5F-4171-AB4B-DC3ADDA960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508" t="25851" r="30510" b="22701"/>
          <a:stretch>
            <a:fillRect/>
          </a:stretch>
        </p:blipFill>
        <p:spPr>
          <a:xfrm>
            <a:off x="533400" y="1289478"/>
            <a:ext cx="4724400" cy="35081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17">
            <a:extLst>
              <a:ext uri="{FF2B5EF4-FFF2-40B4-BE49-F238E27FC236}">
                <a16:creationId xmlns:a16="http://schemas.microsoft.com/office/drawing/2014/main" id="{5E1E42A5-1DBE-4918-932A-4F8E9EBAC39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8">
              <a:extLst>
                <a:ext uri="{FF2B5EF4-FFF2-40B4-BE49-F238E27FC236}">
                  <a16:creationId xmlns:a16="http://schemas.microsoft.com/office/drawing/2014/main" id="{1D10B58F-6458-4CF1-B910-5ACA7E84197B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9">
              <a:extLst>
                <a:ext uri="{FF2B5EF4-FFF2-40B4-BE49-F238E27FC236}">
                  <a16:creationId xmlns:a16="http://schemas.microsoft.com/office/drawing/2014/main" id="{C872769E-8ABE-4CAB-AED4-356BDAC5993E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71892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415393" y="1444516"/>
            <a:ext cx="3524067" cy="5278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617893-7030-4569-9792-B0662827C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38" y="1452431"/>
            <a:ext cx="3663703" cy="52782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83577" y="1452431"/>
            <a:ext cx="3663702" cy="5278216"/>
          </a:xfrm>
          <a:custGeom>
            <a:avLst/>
            <a:gdLst/>
            <a:ahLst/>
            <a:cxnLst/>
            <a:rect l="l" t="t" r="r" b="b"/>
            <a:pathLst>
              <a:path w="3363595" h="4753610">
                <a:moveTo>
                  <a:pt x="0" y="4753356"/>
                </a:moveTo>
                <a:lnTo>
                  <a:pt x="3363467" y="4753356"/>
                </a:lnTo>
                <a:lnTo>
                  <a:pt x="3363467" y="0"/>
                </a:lnTo>
                <a:lnTo>
                  <a:pt x="0" y="0"/>
                </a:lnTo>
                <a:lnTo>
                  <a:pt x="0" y="4753356"/>
                </a:lnTo>
                <a:close/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3827" y="1371600"/>
            <a:ext cx="3469004" cy="5351131"/>
          </a:xfrm>
          <a:custGeom>
            <a:avLst/>
            <a:gdLst/>
            <a:ahLst/>
            <a:cxnLst/>
            <a:rect l="l" t="t" r="r" b="b"/>
            <a:pathLst>
              <a:path w="3413759" h="4825365">
                <a:moveTo>
                  <a:pt x="0" y="4824984"/>
                </a:moveTo>
                <a:lnTo>
                  <a:pt x="3413760" y="4824984"/>
                </a:lnTo>
                <a:lnTo>
                  <a:pt x="3413760" y="0"/>
                </a:lnTo>
                <a:lnTo>
                  <a:pt x="0" y="0"/>
                </a:lnTo>
                <a:lnTo>
                  <a:pt x="0" y="4824984"/>
                </a:lnTo>
                <a:close/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5556017"/>
            <a:ext cx="3176270" cy="312420"/>
          </a:xfrm>
          <a:custGeom>
            <a:avLst/>
            <a:gdLst/>
            <a:ahLst/>
            <a:cxnLst/>
            <a:rect l="l" t="t" r="r" b="b"/>
            <a:pathLst>
              <a:path w="3176270" h="312420">
                <a:moveTo>
                  <a:pt x="0" y="156210"/>
                </a:moveTo>
                <a:lnTo>
                  <a:pt x="30366" y="125664"/>
                </a:lnTo>
                <a:lnTo>
                  <a:pt x="67232" y="111108"/>
                </a:lnTo>
                <a:lnTo>
                  <a:pt x="117583" y="97126"/>
                </a:lnTo>
                <a:lnTo>
                  <a:pt x="180692" y="83789"/>
                </a:lnTo>
                <a:lnTo>
                  <a:pt x="255830" y="71169"/>
                </a:lnTo>
                <a:lnTo>
                  <a:pt x="297683" y="65150"/>
                </a:lnTo>
                <a:lnTo>
                  <a:pt x="342270" y="59338"/>
                </a:lnTo>
                <a:lnTo>
                  <a:pt x="389501" y="53740"/>
                </a:lnTo>
                <a:lnTo>
                  <a:pt x="439285" y="48367"/>
                </a:lnTo>
                <a:lnTo>
                  <a:pt x="491530" y="43227"/>
                </a:lnTo>
                <a:lnTo>
                  <a:pt x="546146" y="38329"/>
                </a:lnTo>
                <a:lnTo>
                  <a:pt x="603041" y="33681"/>
                </a:lnTo>
                <a:lnTo>
                  <a:pt x="662125" y="29294"/>
                </a:lnTo>
                <a:lnTo>
                  <a:pt x="723308" y="25176"/>
                </a:lnTo>
                <a:lnTo>
                  <a:pt x="786496" y="21335"/>
                </a:lnTo>
                <a:lnTo>
                  <a:pt x="851601" y="17782"/>
                </a:lnTo>
                <a:lnTo>
                  <a:pt x="918531" y="14524"/>
                </a:lnTo>
                <a:lnTo>
                  <a:pt x="987194" y="11572"/>
                </a:lnTo>
                <a:lnTo>
                  <a:pt x="1057501" y="8933"/>
                </a:lnTo>
                <a:lnTo>
                  <a:pt x="1129359" y="6616"/>
                </a:lnTo>
                <a:lnTo>
                  <a:pt x="1202679" y="4632"/>
                </a:lnTo>
                <a:lnTo>
                  <a:pt x="1277368" y="2988"/>
                </a:lnTo>
                <a:lnTo>
                  <a:pt x="1353337" y="1694"/>
                </a:lnTo>
                <a:lnTo>
                  <a:pt x="1430493" y="759"/>
                </a:lnTo>
                <a:lnTo>
                  <a:pt x="1508747" y="191"/>
                </a:lnTo>
                <a:lnTo>
                  <a:pt x="1588008" y="0"/>
                </a:lnTo>
                <a:lnTo>
                  <a:pt x="1667268" y="191"/>
                </a:lnTo>
                <a:lnTo>
                  <a:pt x="1745522" y="759"/>
                </a:lnTo>
                <a:lnTo>
                  <a:pt x="1822678" y="1694"/>
                </a:lnTo>
                <a:lnTo>
                  <a:pt x="1898647" y="2988"/>
                </a:lnTo>
                <a:lnTo>
                  <a:pt x="1973336" y="4632"/>
                </a:lnTo>
                <a:lnTo>
                  <a:pt x="2046656" y="6616"/>
                </a:lnTo>
                <a:lnTo>
                  <a:pt x="2118514" y="8933"/>
                </a:lnTo>
                <a:lnTo>
                  <a:pt x="2188821" y="11572"/>
                </a:lnTo>
                <a:lnTo>
                  <a:pt x="2257484" y="14524"/>
                </a:lnTo>
                <a:lnTo>
                  <a:pt x="2324414" y="17782"/>
                </a:lnTo>
                <a:lnTo>
                  <a:pt x="2389519" y="21336"/>
                </a:lnTo>
                <a:lnTo>
                  <a:pt x="2452707" y="25176"/>
                </a:lnTo>
                <a:lnTo>
                  <a:pt x="2513890" y="29294"/>
                </a:lnTo>
                <a:lnTo>
                  <a:pt x="2572974" y="33681"/>
                </a:lnTo>
                <a:lnTo>
                  <a:pt x="2629869" y="38329"/>
                </a:lnTo>
                <a:lnTo>
                  <a:pt x="2684485" y="43227"/>
                </a:lnTo>
                <a:lnTo>
                  <a:pt x="2736730" y="48367"/>
                </a:lnTo>
                <a:lnTo>
                  <a:pt x="2786514" y="53740"/>
                </a:lnTo>
                <a:lnTo>
                  <a:pt x="2833745" y="59338"/>
                </a:lnTo>
                <a:lnTo>
                  <a:pt x="2878332" y="65150"/>
                </a:lnTo>
                <a:lnTo>
                  <a:pt x="2920185" y="71169"/>
                </a:lnTo>
                <a:lnTo>
                  <a:pt x="2959212" y="77385"/>
                </a:lnTo>
                <a:lnTo>
                  <a:pt x="3028427" y="90372"/>
                </a:lnTo>
                <a:lnTo>
                  <a:pt x="3085248" y="104041"/>
                </a:lnTo>
                <a:lnTo>
                  <a:pt x="3128947" y="118319"/>
                </a:lnTo>
                <a:lnTo>
                  <a:pt x="3168303" y="140722"/>
                </a:lnTo>
                <a:lnTo>
                  <a:pt x="3176016" y="156210"/>
                </a:lnTo>
                <a:lnTo>
                  <a:pt x="3174072" y="164003"/>
                </a:lnTo>
                <a:lnTo>
                  <a:pt x="3128947" y="194100"/>
                </a:lnTo>
                <a:lnTo>
                  <a:pt x="3085248" y="208378"/>
                </a:lnTo>
                <a:lnTo>
                  <a:pt x="3028427" y="222047"/>
                </a:lnTo>
                <a:lnTo>
                  <a:pt x="2959212" y="235034"/>
                </a:lnTo>
                <a:lnTo>
                  <a:pt x="2920185" y="241250"/>
                </a:lnTo>
                <a:lnTo>
                  <a:pt x="2878332" y="247269"/>
                </a:lnTo>
                <a:lnTo>
                  <a:pt x="2833745" y="253081"/>
                </a:lnTo>
                <a:lnTo>
                  <a:pt x="2786514" y="258679"/>
                </a:lnTo>
                <a:lnTo>
                  <a:pt x="2736730" y="264052"/>
                </a:lnTo>
                <a:lnTo>
                  <a:pt x="2684485" y="269192"/>
                </a:lnTo>
                <a:lnTo>
                  <a:pt x="2629869" y="274090"/>
                </a:lnTo>
                <a:lnTo>
                  <a:pt x="2572974" y="278738"/>
                </a:lnTo>
                <a:lnTo>
                  <a:pt x="2513890" y="283125"/>
                </a:lnTo>
                <a:lnTo>
                  <a:pt x="2452707" y="287243"/>
                </a:lnTo>
                <a:lnTo>
                  <a:pt x="2389519" y="291084"/>
                </a:lnTo>
                <a:lnTo>
                  <a:pt x="2324414" y="294637"/>
                </a:lnTo>
                <a:lnTo>
                  <a:pt x="2257484" y="297895"/>
                </a:lnTo>
                <a:lnTo>
                  <a:pt x="2188821" y="300847"/>
                </a:lnTo>
                <a:lnTo>
                  <a:pt x="2118514" y="303486"/>
                </a:lnTo>
                <a:lnTo>
                  <a:pt x="2046656" y="305803"/>
                </a:lnTo>
                <a:lnTo>
                  <a:pt x="1973336" y="307787"/>
                </a:lnTo>
                <a:lnTo>
                  <a:pt x="1898647" y="309431"/>
                </a:lnTo>
                <a:lnTo>
                  <a:pt x="1822678" y="310725"/>
                </a:lnTo>
                <a:lnTo>
                  <a:pt x="1745522" y="311660"/>
                </a:lnTo>
                <a:lnTo>
                  <a:pt x="1667268" y="312228"/>
                </a:lnTo>
                <a:lnTo>
                  <a:pt x="1588008" y="312420"/>
                </a:lnTo>
                <a:lnTo>
                  <a:pt x="1508747" y="312228"/>
                </a:lnTo>
                <a:lnTo>
                  <a:pt x="1430493" y="311660"/>
                </a:lnTo>
                <a:lnTo>
                  <a:pt x="1353337" y="310725"/>
                </a:lnTo>
                <a:lnTo>
                  <a:pt x="1277368" y="309431"/>
                </a:lnTo>
                <a:lnTo>
                  <a:pt x="1202679" y="307787"/>
                </a:lnTo>
                <a:lnTo>
                  <a:pt x="1129359" y="305803"/>
                </a:lnTo>
                <a:lnTo>
                  <a:pt x="1057501" y="303486"/>
                </a:lnTo>
                <a:lnTo>
                  <a:pt x="987194" y="300847"/>
                </a:lnTo>
                <a:lnTo>
                  <a:pt x="918531" y="297895"/>
                </a:lnTo>
                <a:lnTo>
                  <a:pt x="851601" y="294637"/>
                </a:lnTo>
                <a:lnTo>
                  <a:pt x="786496" y="291083"/>
                </a:lnTo>
                <a:lnTo>
                  <a:pt x="723308" y="287243"/>
                </a:lnTo>
                <a:lnTo>
                  <a:pt x="662125" y="283125"/>
                </a:lnTo>
                <a:lnTo>
                  <a:pt x="603041" y="278738"/>
                </a:lnTo>
                <a:lnTo>
                  <a:pt x="546146" y="274090"/>
                </a:lnTo>
                <a:lnTo>
                  <a:pt x="491530" y="269192"/>
                </a:lnTo>
                <a:lnTo>
                  <a:pt x="439285" y="264052"/>
                </a:lnTo>
                <a:lnTo>
                  <a:pt x="389501" y="258679"/>
                </a:lnTo>
                <a:lnTo>
                  <a:pt x="342270" y="253081"/>
                </a:lnTo>
                <a:lnTo>
                  <a:pt x="297683" y="247269"/>
                </a:lnTo>
                <a:lnTo>
                  <a:pt x="255830" y="241250"/>
                </a:lnTo>
                <a:lnTo>
                  <a:pt x="216803" y="235034"/>
                </a:lnTo>
                <a:lnTo>
                  <a:pt x="147588" y="222047"/>
                </a:lnTo>
                <a:lnTo>
                  <a:pt x="90767" y="208378"/>
                </a:lnTo>
                <a:lnTo>
                  <a:pt x="47068" y="194100"/>
                </a:lnTo>
                <a:lnTo>
                  <a:pt x="7712" y="171697"/>
                </a:lnTo>
                <a:lnTo>
                  <a:pt x="0" y="15621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15904" y="2835166"/>
            <a:ext cx="3244850" cy="685800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R="210185" algn="ctr">
              <a:lnSpc>
                <a:spcPct val="100000"/>
              </a:lnSpc>
              <a:spcBef>
                <a:spcPts val="1515"/>
              </a:spcBef>
            </a:pP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Текст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95089" y="3679934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>
                <a:moveTo>
                  <a:pt x="0" y="0"/>
                </a:moveTo>
                <a:lnTo>
                  <a:pt x="2909824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6801" y="5412722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>
                <a:moveTo>
                  <a:pt x="0" y="0"/>
                </a:moveTo>
                <a:lnTo>
                  <a:pt x="2909824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5944" y="3679554"/>
            <a:ext cx="2929255" cy="1733550"/>
          </a:xfrm>
          <a:custGeom>
            <a:avLst/>
            <a:gdLst/>
            <a:ahLst/>
            <a:cxnLst/>
            <a:rect l="l" t="t" r="r" b="b"/>
            <a:pathLst>
              <a:path w="2929254" h="1733550">
                <a:moveTo>
                  <a:pt x="0" y="1733550"/>
                </a:moveTo>
                <a:lnTo>
                  <a:pt x="2928874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8427" y="5772224"/>
            <a:ext cx="3469004" cy="437515"/>
          </a:xfrm>
          <a:custGeom>
            <a:avLst/>
            <a:gdLst/>
            <a:ahLst/>
            <a:cxnLst/>
            <a:rect l="l" t="t" r="r" b="b"/>
            <a:pathLst>
              <a:path w="3469004" h="437514">
                <a:moveTo>
                  <a:pt x="0" y="218694"/>
                </a:moveTo>
                <a:lnTo>
                  <a:pt x="26473" y="180419"/>
                </a:lnTo>
                <a:lnTo>
                  <a:pt x="79346" y="153107"/>
                </a:lnTo>
                <a:lnTo>
                  <a:pt x="129261" y="135697"/>
                </a:lnTo>
                <a:lnTo>
                  <a:pt x="190250" y="119007"/>
                </a:lnTo>
                <a:lnTo>
                  <a:pt x="261750" y="103110"/>
                </a:lnTo>
                <a:lnTo>
                  <a:pt x="301266" y="95480"/>
                </a:lnTo>
                <a:lnTo>
                  <a:pt x="343197" y="88075"/>
                </a:lnTo>
                <a:lnTo>
                  <a:pt x="387475" y="80904"/>
                </a:lnTo>
                <a:lnTo>
                  <a:pt x="434027" y="73975"/>
                </a:lnTo>
                <a:lnTo>
                  <a:pt x="482784" y="67297"/>
                </a:lnTo>
                <a:lnTo>
                  <a:pt x="533676" y="60879"/>
                </a:lnTo>
                <a:lnTo>
                  <a:pt x="586631" y="54731"/>
                </a:lnTo>
                <a:lnTo>
                  <a:pt x="641579" y="48861"/>
                </a:lnTo>
                <a:lnTo>
                  <a:pt x="698451" y="43277"/>
                </a:lnTo>
                <a:lnTo>
                  <a:pt x="757174" y="37990"/>
                </a:lnTo>
                <a:lnTo>
                  <a:pt x="817679" y="33007"/>
                </a:lnTo>
                <a:lnTo>
                  <a:pt x="879896" y="28338"/>
                </a:lnTo>
                <a:lnTo>
                  <a:pt x="943753" y="23991"/>
                </a:lnTo>
                <a:lnTo>
                  <a:pt x="1009180" y="19975"/>
                </a:lnTo>
                <a:lnTo>
                  <a:pt x="1076108" y="16300"/>
                </a:lnTo>
                <a:lnTo>
                  <a:pt x="1144464" y="12974"/>
                </a:lnTo>
                <a:lnTo>
                  <a:pt x="1214179" y="10005"/>
                </a:lnTo>
                <a:lnTo>
                  <a:pt x="1285183" y="7404"/>
                </a:lnTo>
                <a:lnTo>
                  <a:pt x="1357405" y="5179"/>
                </a:lnTo>
                <a:lnTo>
                  <a:pt x="1430773" y="3338"/>
                </a:lnTo>
                <a:lnTo>
                  <a:pt x="1505219" y="1891"/>
                </a:lnTo>
                <a:lnTo>
                  <a:pt x="1580671" y="846"/>
                </a:lnTo>
                <a:lnTo>
                  <a:pt x="1657058" y="213"/>
                </a:lnTo>
                <a:lnTo>
                  <a:pt x="1734311" y="0"/>
                </a:lnTo>
                <a:lnTo>
                  <a:pt x="1811565" y="213"/>
                </a:lnTo>
                <a:lnTo>
                  <a:pt x="1887952" y="846"/>
                </a:lnTo>
                <a:lnTo>
                  <a:pt x="1963404" y="1891"/>
                </a:lnTo>
                <a:lnTo>
                  <a:pt x="2037850" y="3338"/>
                </a:lnTo>
                <a:lnTo>
                  <a:pt x="2111218" y="5179"/>
                </a:lnTo>
                <a:lnTo>
                  <a:pt x="2183440" y="7404"/>
                </a:lnTo>
                <a:lnTo>
                  <a:pt x="2254444" y="10005"/>
                </a:lnTo>
                <a:lnTo>
                  <a:pt x="2324159" y="12974"/>
                </a:lnTo>
                <a:lnTo>
                  <a:pt x="2392515" y="16300"/>
                </a:lnTo>
                <a:lnTo>
                  <a:pt x="2459443" y="19975"/>
                </a:lnTo>
                <a:lnTo>
                  <a:pt x="2524870" y="23991"/>
                </a:lnTo>
                <a:lnTo>
                  <a:pt x="2588727" y="28338"/>
                </a:lnTo>
                <a:lnTo>
                  <a:pt x="2650944" y="33007"/>
                </a:lnTo>
                <a:lnTo>
                  <a:pt x="2711449" y="37990"/>
                </a:lnTo>
                <a:lnTo>
                  <a:pt x="2770172" y="43277"/>
                </a:lnTo>
                <a:lnTo>
                  <a:pt x="2827044" y="48861"/>
                </a:lnTo>
                <a:lnTo>
                  <a:pt x="2881992" y="54731"/>
                </a:lnTo>
                <a:lnTo>
                  <a:pt x="2934947" y="60879"/>
                </a:lnTo>
                <a:lnTo>
                  <a:pt x="2985839" y="67297"/>
                </a:lnTo>
                <a:lnTo>
                  <a:pt x="3034596" y="73975"/>
                </a:lnTo>
                <a:lnTo>
                  <a:pt x="3081148" y="80904"/>
                </a:lnTo>
                <a:lnTo>
                  <a:pt x="3125426" y="88075"/>
                </a:lnTo>
                <a:lnTo>
                  <a:pt x="3167357" y="95480"/>
                </a:lnTo>
                <a:lnTo>
                  <a:pt x="3206873" y="103110"/>
                </a:lnTo>
                <a:lnTo>
                  <a:pt x="3278373" y="119007"/>
                </a:lnTo>
                <a:lnTo>
                  <a:pt x="3339362" y="135697"/>
                </a:lnTo>
                <a:lnTo>
                  <a:pt x="3389277" y="153107"/>
                </a:lnTo>
                <a:lnTo>
                  <a:pt x="3427553" y="171167"/>
                </a:lnTo>
                <a:lnTo>
                  <a:pt x="3461911" y="199320"/>
                </a:lnTo>
                <a:lnTo>
                  <a:pt x="3468624" y="218694"/>
                </a:lnTo>
                <a:lnTo>
                  <a:pt x="3466934" y="228435"/>
                </a:lnTo>
                <a:lnTo>
                  <a:pt x="3427553" y="266220"/>
                </a:lnTo>
                <a:lnTo>
                  <a:pt x="3389277" y="284280"/>
                </a:lnTo>
                <a:lnTo>
                  <a:pt x="3339362" y="301690"/>
                </a:lnTo>
                <a:lnTo>
                  <a:pt x="3278373" y="318380"/>
                </a:lnTo>
                <a:lnTo>
                  <a:pt x="3206873" y="334277"/>
                </a:lnTo>
                <a:lnTo>
                  <a:pt x="3167357" y="341907"/>
                </a:lnTo>
                <a:lnTo>
                  <a:pt x="3125426" y="349312"/>
                </a:lnTo>
                <a:lnTo>
                  <a:pt x="3081148" y="356483"/>
                </a:lnTo>
                <a:lnTo>
                  <a:pt x="3034596" y="363412"/>
                </a:lnTo>
                <a:lnTo>
                  <a:pt x="2985839" y="370090"/>
                </a:lnTo>
                <a:lnTo>
                  <a:pt x="2934947" y="376508"/>
                </a:lnTo>
                <a:lnTo>
                  <a:pt x="2881992" y="382656"/>
                </a:lnTo>
                <a:lnTo>
                  <a:pt x="2827044" y="388526"/>
                </a:lnTo>
                <a:lnTo>
                  <a:pt x="2770172" y="394110"/>
                </a:lnTo>
                <a:lnTo>
                  <a:pt x="2711449" y="399397"/>
                </a:lnTo>
                <a:lnTo>
                  <a:pt x="2650944" y="404380"/>
                </a:lnTo>
                <a:lnTo>
                  <a:pt x="2588727" y="409049"/>
                </a:lnTo>
                <a:lnTo>
                  <a:pt x="2524870" y="413396"/>
                </a:lnTo>
                <a:lnTo>
                  <a:pt x="2459443" y="417412"/>
                </a:lnTo>
                <a:lnTo>
                  <a:pt x="2392515" y="421087"/>
                </a:lnTo>
                <a:lnTo>
                  <a:pt x="2324159" y="424413"/>
                </a:lnTo>
                <a:lnTo>
                  <a:pt x="2254444" y="427382"/>
                </a:lnTo>
                <a:lnTo>
                  <a:pt x="2183440" y="429983"/>
                </a:lnTo>
                <a:lnTo>
                  <a:pt x="2111218" y="432208"/>
                </a:lnTo>
                <a:lnTo>
                  <a:pt x="2037850" y="434049"/>
                </a:lnTo>
                <a:lnTo>
                  <a:pt x="1963404" y="435496"/>
                </a:lnTo>
                <a:lnTo>
                  <a:pt x="1887952" y="436541"/>
                </a:lnTo>
                <a:lnTo>
                  <a:pt x="1811565" y="437174"/>
                </a:lnTo>
                <a:lnTo>
                  <a:pt x="1734311" y="437388"/>
                </a:lnTo>
                <a:lnTo>
                  <a:pt x="1657058" y="437174"/>
                </a:lnTo>
                <a:lnTo>
                  <a:pt x="1580671" y="436541"/>
                </a:lnTo>
                <a:lnTo>
                  <a:pt x="1505219" y="435496"/>
                </a:lnTo>
                <a:lnTo>
                  <a:pt x="1430773" y="434049"/>
                </a:lnTo>
                <a:lnTo>
                  <a:pt x="1357405" y="432208"/>
                </a:lnTo>
                <a:lnTo>
                  <a:pt x="1285183" y="429983"/>
                </a:lnTo>
                <a:lnTo>
                  <a:pt x="1214179" y="427382"/>
                </a:lnTo>
                <a:lnTo>
                  <a:pt x="1144464" y="424413"/>
                </a:lnTo>
                <a:lnTo>
                  <a:pt x="1076108" y="421087"/>
                </a:lnTo>
                <a:lnTo>
                  <a:pt x="1009180" y="417412"/>
                </a:lnTo>
                <a:lnTo>
                  <a:pt x="943753" y="413396"/>
                </a:lnTo>
                <a:lnTo>
                  <a:pt x="879896" y="409049"/>
                </a:lnTo>
                <a:lnTo>
                  <a:pt x="817679" y="404380"/>
                </a:lnTo>
                <a:lnTo>
                  <a:pt x="757174" y="399397"/>
                </a:lnTo>
                <a:lnTo>
                  <a:pt x="698451" y="394110"/>
                </a:lnTo>
                <a:lnTo>
                  <a:pt x="641579" y="388526"/>
                </a:lnTo>
                <a:lnTo>
                  <a:pt x="586631" y="382656"/>
                </a:lnTo>
                <a:lnTo>
                  <a:pt x="533676" y="376508"/>
                </a:lnTo>
                <a:lnTo>
                  <a:pt x="482784" y="370090"/>
                </a:lnTo>
                <a:lnTo>
                  <a:pt x="434027" y="363412"/>
                </a:lnTo>
                <a:lnTo>
                  <a:pt x="387475" y="356483"/>
                </a:lnTo>
                <a:lnTo>
                  <a:pt x="343197" y="349312"/>
                </a:lnTo>
                <a:lnTo>
                  <a:pt x="301266" y="341907"/>
                </a:lnTo>
                <a:lnTo>
                  <a:pt x="261750" y="334277"/>
                </a:lnTo>
                <a:lnTo>
                  <a:pt x="190250" y="318380"/>
                </a:lnTo>
                <a:lnTo>
                  <a:pt x="129261" y="301690"/>
                </a:lnTo>
                <a:lnTo>
                  <a:pt x="79346" y="284280"/>
                </a:lnTo>
                <a:lnTo>
                  <a:pt x="41070" y="266220"/>
                </a:lnTo>
                <a:lnTo>
                  <a:pt x="6712" y="238067"/>
                </a:lnTo>
                <a:lnTo>
                  <a:pt x="0" y="218694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045B71D-644C-4EBD-B505-97BAFA44A293}"/>
              </a:ext>
            </a:extLst>
          </p:cNvPr>
          <p:cNvSpPr txBox="1">
            <a:spLocks/>
          </p:cNvSpPr>
          <p:nvPr/>
        </p:nvSpPr>
        <p:spPr>
          <a:xfrm>
            <a:off x="1622399" y="648261"/>
            <a:ext cx="91439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Заполнение протоколов допинг-контроля</a:t>
            </a: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213B72FD-EFE6-42FB-A6D7-F3905514CF41}"/>
              </a:ext>
            </a:extLst>
          </p:cNvPr>
          <p:cNvSpPr/>
          <p:nvPr/>
        </p:nvSpPr>
        <p:spPr>
          <a:xfrm>
            <a:off x="2127293" y="4800600"/>
            <a:ext cx="3176270" cy="312420"/>
          </a:xfrm>
          <a:custGeom>
            <a:avLst/>
            <a:gdLst/>
            <a:ahLst/>
            <a:cxnLst/>
            <a:rect l="l" t="t" r="r" b="b"/>
            <a:pathLst>
              <a:path w="3176270" h="312420">
                <a:moveTo>
                  <a:pt x="0" y="156210"/>
                </a:moveTo>
                <a:lnTo>
                  <a:pt x="30366" y="125664"/>
                </a:lnTo>
                <a:lnTo>
                  <a:pt x="67232" y="111108"/>
                </a:lnTo>
                <a:lnTo>
                  <a:pt x="117583" y="97126"/>
                </a:lnTo>
                <a:lnTo>
                  <a:pt x="180692" y="83789"/>
                </a:lnTo>
                <a:lnTo>
                  <a:pt x="255830" y="71169"/>
                </a:lnTo>
                <a:lnTo>
                  <a:pt x="297683" y="65150"/>
                </a:lnTo>
                <a:lnTo>
                  <a:pt x="342270" y="59338"/>
                </a:lnTo>
                <a:lnTo>
                  <a:pt x="389501" y="53740"/>
                </a:lnTo>
                <a:lnTo>
                  <a:pt x="439285" y="48367"/>
                </a:lnTo>
                <a:lnTo>
                  <a:pt x="491530" y="43227"/>
                </a:lnTo>
                <a:lnTo>
                  <a:pt x="546146" y="38329"/>
                </a:lnTo>
                <a:lnTo>
                  <a:pt x="603041" y="33681"/>
                </a:lnTo>
                <a:lnTo>
                  <a:pt x="662125" y="29294"/>
                </a:lnTo>
                <a:lnTo>
                  <a:pt x="723308" y="25176"/>
                </a:lnTo>
                <a:lnTo>
                  <a:pt x="786496" y="21335"/>
                </a:lnTo>
                <a:lnTo>
                  <a:pt x="851601" y="17782"/>
                </a:lnTo>
                <a:lnTo>
                  <a:pt x="918531" y="14524"/>
                </a:lnTo>
                <a:lnTo>
                  <a:pt x="987194" y="11572"/>
                </a:lnTo>
                <a:lnTo>
                  <a:pt x="1057501" y="8933"/>
                </a:lnTo>
                <a:lnTo>
                  <a:pt x="1129359" y="6616"/>
                </a:lnTo>
                <a:lnTo>
                  <a:pt x="1202679" y="4632"/>
                </a:lnTo>
                <a:lnTo>
                  <a:pt x="1277368" y="2988"/>
                </a:lnTo>
                <a:lnTo>
                  <a:pt x="1353337" y="1694"/>
                </a:lnTo>
                <a:lnTo>
                  <a:pt x="1430493" y="759"/>
                </a:lnTo>
                <a:lnTo>
                  <a:pt x="1508747" y="191"/>
                </a:lnTo>
                <a:lnTo>
                  <a:pt x="1588008" y="0"/>
                </a:lnTo>
                <a:lnTo>
                  <a:pt x="1667268" y="191"/>
                </a:lnTo>
                <a:lnTo>
                  <a:pt x="1745522" y="759"/>
                </a:lnTo>
                <a:lnTo>
                  <a:pt x="1822678" y="1694"/>
                </a:lnTo>
                <a:lnTo>
                  <a:pt x="1898647" y="2988"/>
                </a:lnTo>
                <a:lnTo>
                  <a:pt x="1973336" y="4632"/>
                </a:lnTo>
                <a:lnTo>
                  <a:pt x="2046656" y="6616"/>
                </a:lnTo>
                <a:lnTo>
                  <a:pt x="2118514" y="8933"/>
                </a:lnTo>
                <a:lnTo>
                  <a:pt x="2188821" y="11572"/>
                </a:lnTo>
                <a:lnTo>
                  <a:pt x="2257484" y="14524"/>
                </a:lnTo>
                <a:lnTo>
                  <a:pt x="2324414" y="17782"/>
                </a:lnTo>
                <a:lnTo>
                  <a:pt x="2389519" y="21336"/>
                </a:lnTo>
                <a:lnTo>
                  <a:pt x="2452707" y="25176"/>
                </a:lnTo>
                <a:lnTo>
                  <a:pt x="2513890" y="29294"/>
                </a:lnTo>
                <a:lnTo>
                  <a:pt x="2572974" y="33681"/>
                </a:lnTo>
                <a:lnTo>
                  <a:pt x="2629869" y="38329"/>
                </a:lnTo>
                <a:lnTo>
                  <a:pt x="2684485" y="43227"/>
                </a:lnTo>
                <a:lnTo>
                  <a:pt x="2736730" y="48367"/>
                </a:lnTo>
                <a:lnTo>
                  <a:pt x="2786514" y="53740"/>
                </a:lnTo>
                <a:lnTo>
                  <a:pt x="2833745" y="59338"/>
                </a:lnTo>
                <a:lnTo>
                  <a:pt x="2878332" y="65150"/>
                </a:lnTo>
                <a:lnTo>
                  <a:pt x="2920185" y="71169"/>
                </a:lnTo>
                <a:lnTo>
                  <a:pt x="2959212" y="77385"/>
                </a:lnTo>
                <a:lnTo>
                  <a:pt x="3028427" y="90372"/>
                </a:lnTo>
                <a:lnTo>
                  <a:pt x="3085248" y="104041"/>
                </a:lnTo>
                <a:lnTo>
                  <a:pt x="3128947" y="118319"/>
                </a:lnTo>
                <a:lnTo>
                  <a:pt x="3168303" y="140722"/>
                </a:lnTo>
                <a:lnTo>
                  <a:pt x="3176016" y="156210"/>
                </a:lnTo>
                <a:lnTo>
                  <a:pt x="3174072" y="164003"/>
                </a:lnTo>
                <a:lnTo>
                  <a:pt x="3128947" y="194100"/>
                </a:lnTo>
                <a:lnTo>
                  <a:pt x="3085248" y="208378"/>
                </a:lnTo>
                <a:lnTo>
                  <a:pt x="3028427" y="222047"/>
                </a:lnTo>
                <a:lnTo>
                  <a:pt x="2959212" y="235034"/>
                </a:lnTo>
                <a:lnTo>
                  <a:pt x="2920185" y="241250"/>
                </a:lnTo>
                <a:lnTo>
                  <a:pt x="2878332" y="247269"/>
                </a:lnTo>
                <a:lnTo>
                  <a:pt x="2833745" y="253081"/>
                </a:lnTo>
                <a:lnTo>
                  <a:pt x="2786514" y="258679"/>
                </a:lnTo>
                <a:lnTo>
                  <a:pt x="2736730" y="264052"/>
                </a:lnTo>
                <a:lnTo>
                  <a:pt x="2684485" y="269192"/>
                </a:lnTo>
                <a:lnTo>
                  <a:pt x="2629869" y="274090"/>
                </a:lnTo>
                <a:lnTo>
                  <a:pt x="2572974" y="278738"/>
                </a:lnTo>
                <a:lnTo>
                  <a:pt x="2513890" y="283125"/>
                </a:lnTo>
                <a:lnTo>
                  <a:pt x="2452707" y="287243"/>
                </a:lnTo>
                <a:lnTo>
                  <a:pt x="2389519" y="291084"/>
                </a:lnTo>
                <a:lnTo>
                  <a:pt x="2324414" y="294637"/>
                </a:lnTo>
                <a:lnTo>
                  <a:pt x="2257484" y="297895"/>
                </a:lnTo>
                <a:lnTo>
                  <a:pt x="2188821" y="300847"/>
                </a:lnTo>
                <a:lnTo>
                  <a:pt x="2118514" y="303486"/>
                </a:lnTo>
                <a:lnTo>
                  <a:pt x="2046656" y="305803"/>
                </a:lnTo>
                <a:lnTo>
                  <a:pt x="1973336" y="307787"/>
                </a:lnTo>
                <a:lnTo>
                  <a:pt x="1898647" y="309431"/>
                </a:lnTo>
                <a:lnTo>
                  <a:pt x="1822678" y="310725"/>
                </a:lnTo>
                <a:lnTo>
                  <a:pt x="1745522" y="311660"/>
                </a:lnTo>
                <a:lnTo>
                  <a:pt x="1667268" y="312228"/>
                </a:lnTo>
                <a:lnTo>
                  <a:pt x="1588008" y="312420"/>
                </a:lnTo>
                <a:lnTo>
                  <a:pt x="1508747" y="312228"/>
                </a:lnTo>
                <a:lnTo>
                  <a:pt x="1430493" y="311660"/>
                </a:lnTo>
                <a:lnTo>
                  <a:pt x="1353337" y="310725"/>
                </a:lnTo>
                <a:lnTo>
                  <a:pt x="1277368" y="309431"/>
                </a:lnTo>
                <a:lnTo>
                  <a:pt x="1202679" y="307787"/>
                </a:lnTo>
                <a:lnTo>
                  <a:pt x="1129359" y="305803"/>
                </a:lnTo>
                <a:lnTo>
                  <a:pt x="1057501" y="303486"/>
                </a:lnTo>
                <a:lnTo>
                  <a:pt x="987194" y="300847"/>
                </a:lnTo>
                <a:lnTo>
                  <a:pt x="918531" y="297895"/>
                </a:lnTo>
                <a:lnTo>
                  <a:pt x="851601" y="294637"/>
                </a:lnTo>
                <a:lnTo>
                  <a:pt x="786496" y="291083"/>
                </a:lnTo>
                <a:lnTo>
                  <a:pt x="723308" y="287243"/>
                </a:lnTo>
                <a:lnTo>
                  <a:pt x="662125" y="283125"/>
                </a:lnTo>
                <a:lnTo>
                  <a:pt x="603041" y="278738"/>
                </a:lnTo>
                <a:lnTo>
                  <a:pt x="546146" y="274090"/>
                </a:lnTo>
                <a:lnTo>
                  <a:pt x="491530" y="269192"/>
                </a:lnTo>
                <a:lnTo>
                  <a:pt x="439285" y="264052"/>
                </a:lnTo>
                <a:lnTo>
                  <a:pt x="389501" y="258679"/>
                </a:lnTo>
                <a:lnTo>
                  <a:pt x="342270" y="253081"/>
                </a:lnTo>
                <a:lnTo>
                  <a:pt x="297683" y="247269"/>
                </a:lnTo>
                <a:lnTo>
                  <a:pt x="255830" y="241250"/>
                </a:lnTo>
                <a:lnTo>
                  <a:pt x="216803" y="235034"/>
                </a:lnTo>
                <a:lnTo>
                  <a:pt x="147588" y="222047"/>
                </a:lnTo>
                <a:lnTo>
                  <a:pt x="90767" y="208378"/>
                </a:lnTo>
                <a:lnTo>
                  <a:pt x="47068" y="194100"/>
                </a:lnTo>
                <a:lnTo>
                  <a:pt x="7712" y="171697"/>
                </a:lnTo>
                <a:lnTo>
                  <a:pt x="0" y="15621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E1D2636-013C-4D7F-8AF1-42AA4FF65E2D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Parallelogram 18">
              <a:extLst>
                <a:ext uri="{FF2B5EF4-FFF2-40B4-BE49-F238E27FC236}">
                  <a16:creationId xmlns:a16="http://schemas.microsoft.com/office/drawing/2014/main" id="{8EC78930-72CE-4FCA-B81B-E72E2018ED1F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Parallelogram 19">
              <a:extLst>
                <a:ext uri="{FF2B5EF4-FFF2-40B4-BE49-F238E27FC236}">
                  <a16:creationId xmlns:a16="http://schemas.microsoft.com/office/drawing/2014/main" id="{A244302A-200E-406C-99D1-1C3CB2E05B97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iagnoster.ru/wp-content/uploads/2016/05/Proba-3.jpg">
            <a:extLst>
              <a:ext uri="{FF2B5EF4-FFF2-40B4-BE49-F238E27FC236}">
                <a16:creationId xmlns:a16="http://schemas.microsoft.com/office/drawing/2014/main" id="{EEE0BD3D-AB57-42CD-940E-29B07E34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6223"/>
            <a:ext cx="2019521" cy="17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iagnoster.ru/wp-content/uploads/2016/05/Proba-2.jpg">
            <a:extLst>
              <a:ext uri="{FF2B5EF4-FFF2-40B4-BE49-F238E27FC236}">
                <a16:creationId xmlns:a16="http://schemas.microsoft.com/office/drawing/2014/main" id="{8D2C1032-0B4D-401C-92C3-5B19EB7E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38" y="1416015"/>
            <a:ext cx="2406164" cy="17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384019AF-A7F1-4988-ABAD-FFFFAB8DAD9D}"/>
              </a:ext>
            </a:extLst>
          </p:cNvPr>
          <p:cNvSpPr txBox="1">
            <a:spLocks/>
          </p:cNvSpPr>
          <p:nvPr/>
        </p:nvSpPr>
        <p:spPr>
          <a:xfrm>
            <a:off x="1143000" y="1470375"/>
            <a:ext cx="10363200" cy="34169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После уведомления спортсмен находится в поле зрения ИДК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Выбирая комплекты для сдачи и упаковки проб, необходимо удостовериться в целостности наборов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Все номера на комплекте должны совпадать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16D0776-C4D3-4C1E-AB3B-326EC6EB0082}"/>
              </a:ext>
            </a:extLst>
          </p:cNvPr>
          <p:cNvSpPr txBox="1">
            <a:spLocks/>
          </p:cNvSpPr>
          <p:nvPr/>
        </p:nvSpPr>
        <p:spPr>
          <a:xfrm>
            <a:off x="1600200" y="539715"/>
            <a:ext cx="91439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важно помнить!</a:t>
            </a:r>
          </a:p>
        </p:txBody>
      </p:sp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5CCEF0FF-85CE-47C9-A11E-3C441F228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6304060" y="5105400"/>
            <a:ext cx="2141471" cy="152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7">
            <a:extLst>
              <a:ext uri="{FF2B5EF4-FFF2-40B4-BE49-F238E27FC236}">
                <a16:creationId xmlns:a16="http://schemas.microsoft.com/office/drawing/2014/main" id="{CF800070-5E7F-4AA9-BDCF-A6457053B75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8">
              <a:extLst>
                <a:ext uri="{FF2B5EF4-FFF2-40B4-BE49-F238E27FC236}">
                  <a16:creationId xmlns:a16="http://schemas.microsoft.com/office/drawing/2014/main" id="{4E2A2787-84FA-46E0-AF59-0FDDCF473002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Parallelogram 19">
              <a:extLst>
                <a:ext uri="{FF2B5EF4-FFF2-40B4-BE49-F238E27FC236}">
                  <a16:creationId xmlns:a16="http://schemas.microsoft.com/office/drawing/2014/main" id="{0AF759B0-19E0-4037-8CFC-656BBDF3C58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2275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138A20-ED67-4CB7-B8AD-156005700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0" y="5029200"/>
            <a:ext cx="2844800" cy="1706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A5DF2-1A79-447B-85A5-91ACB8584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23" y="3429000"/>
            <a:ext cx="2368550" cy="184793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16D0776-C4D3-4C1E-AB3B-326EC6EB0082}"/>
              </a:ext>
            </a:extLst>
          </p:cNvPr>
          <p:cNvSpPr txBox="1">
            <a:spLocks/>
          </p:cNvSpPr>
          <p:nvPr/>
        </p:nvSpPr>
        <p:spPr>
          <a:xfrm>
            <a:off x="1584905" y="323308"/>
            <a:ext cx="91439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важно помнить!</a:t>
            </a:r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E810EC90-AF43-44E8-80EA-490AA1650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8991600" y="1295400"/>
            <a:ext cx="2057400" cy="17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384019AF-A7F1-4988-ABAD-FFFFAB8DAD9D}"/>
              </a:ext>
            </a:extLst>
          </p:cNvPr>
          <p:cNvSpPr txBox="1">
            <a:spLocks/>
          </p:cNvSpPr>
          <p:nvPr/>
        </p:nvSpPr>
        <p:spPr>
          <a:xfrm>
            <a:off x="977199" y="1295013"/>
            <a:ext cx="8534400" cy="4811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Отбор пробы осуществляется непосредственно под наблюдением ИДК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Все замечания, комментарии, отклонения во время процедуры следует записывать в протокол допинг-контроля.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конце процедуры копии всех заполняемых протоколов выдаются спортсмену.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D2379BE7-8FC5-4B39-9491-BD43559405A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8">
              <a:extLst>
                <a:ext uri="{FF2B5EF4-FFF2-40B4-BE49-F238E27FC236}">
                  <a16:creationId xmlns:a16="http://schemas.microsoft.com/office/drawing/2014/main" id="{7EDDA363-06D4-4638-A256-6194A77F7B49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Parallelogram 19">
              <a:extLst>
                <a:ext uri="{FF2B5EF4-FFF2-40B4-BE49-F238E27FC236}">
                  <a16:creationId xmlns:a16="http://schemas.microsoft.com/office/drawing/2014/main" id="{1FC9292B-B08B-42FA-8E55-3DBC4B16CE00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44911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F0F884-F02D-4C83-84D9-A2691F863F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A8E34B0B-16FA-40FF-A007-779068885AFD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Parallelogram 18">
              <a:extLst>
                <a:ext uri="{FF2B5EF4-FFF2-40B4-BE49-F238E27FC236}">
                  <a16:creationId xmlns:a16="http://schemas.microsoft.com/office/drawing/2014/main" id="{A2B9980A-16C7-4EC4-B158-4ADD363F2123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A935DE69-E326-44E8-BD54-359399B4ABAD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5B757-7A35-4F5B-B251-C81E74F0F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84" y="321807"/>
            <a:ext cx="3463505" cy="325515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19CB6A5-8F52-4581-83D5-4C6EEE8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14" y="37633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3D14A8-9927-4660-8A32-EF38840D3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60" y="3763388"/>
            <a:ext cx="4002555" cy="2669673"/>
          </a:xfrm>
          <a:prstGeom prst="rect">
            <a:avLst/>
          </a:prstGeom>
        </p:spPr>
      </p:pic>
      <p:pic>
        <p:nvPicPr>
          <p:cNvPr id="11" name="Picture 6" descr="Urine Sample Container | Bereg Kit">
            <a:extLst>
              <a:ext uri="{FF2B5EF4-FFF2-40B4-BE49-F238E27FC236}">
                <a16:creationId xmlns:a16="http://schemas.microsoft.com/office/drawing/2014/main" id="{8B723987-1223-40FE-97CC-050D4A2F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1" y="747089"/>
            <a:ext cx="4228186" cy="31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28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F0F884-F02D-4C83-84D9-A2691F863F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A8E34B0B-16FA-40FF-A007-779068885AFD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Parallelogram 18">
              <a:extLst>
                <a:ext uri="{FF2B5EF4-FFF2-40B4-BE49-F238E27FC236}">
                  <a16:creationId xmlns:a16="http://schemas.microsoft.com/office/drawing/2014/main" id="{A2B9980A-16C7-4EC4-B158-4ADD363F2123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A935DE69-E326-44E8-BD54-359399B4ABAD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4469B9-650E-483B-BA74-195F92434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0" y="1505084"/>
            <a:ext cx="3463505" cy="3255153"/>
          </a:xfrm>
          <a:prstGeom prst="rect">
            <a:avLst/>
          </a:prstGeom>
        </p:spPr>
      </p:pic>
      <p:pic>
        <p:nvPicPr>
          <p:cNvPr id="13" name="Picture 6" descr="Urine Sample Container | Bereg Kit">
            <a:extLst>
              <a:ext uri="{FF2B5EF4-FFF2-40B4-BE49-F238E27FC236}">
                <a16:creationId xmlns:a16="http://schemas.microsoft.com/office/drawing/2014/main" id="{3711EAE8-FA25-40DE-B534-3D7EB0D2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98" y="1505084"/>
            <a:ext cx="4863517" cy="36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F0F884-F02D-4C83-84D9-A2691F863F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A8E34B0B-16FA-40FF-A007-779068885AFD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Parallelogram 18">
              <a:extLst>
                <a:ext uri="{FF2B5EF4-FFF2-40B4-BE49-F238E27FC236}">
                  <a16:creationId xmlns:a16="http://schemas.microsoft.com/office/drawing/2014/main" id="{A2B9980A-16C7-4EC4-B158-4ADD363F2123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A935DE69-E326-44E8-BD54-359399B4ABAD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58DCCD-8E51-4FF0-BEE3-7794E771F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6" y="1162184"/>
            <a:ext cx="3463505" cy="32551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CEDAF3-73FA-43E1-8030-72428E5A0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27" y="375041"/>
            <a:ext cx="4640901" cy="2414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A81513-6820-4319-9E92-C585FBEFA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6618" y="3715597"/>
            <a:ext cx="3276133" cy="2457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EEC0F0-73B2-4295-8DBD-D7D54BAC9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5714" y="3715597"/>
            <a:ext cx="3276134" cy="2457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1350D9-7087-4444-B125-124908261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31" y="3429000"/>
            <a:ext cx="2573851" cy="25738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A1CC90-2753-4D87-8974-AED773AFBA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/>
          <a:stretch/>
        </p:blipFill>
        <p:spPr>
          <a:xfrm>
            <a:off x="8810904" y="214621"/>
            <a:ext cx="3116510" cy="26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Oval 3"/>
          <p:cNvSpPr/>
          <p:nvPr/>
        </p:nvSpPr>
        <p:spPr>
          <a:xfrm>
            <a:off x="1540465" y="2266492"/>
            <a:ext cx="1870310" cy="1870310"/>
          </a:xfrm>
          <a:prstGeom prst="ellipse">
            <a:avLst/>
          </a:prstGeom>
          <a:solidFill>
            <a:srgbClr val="7030A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86" name="Rectangle 5"/>
          <p:cNvSpPr/>
          <p:nvPr/>
        </p:nvSpPr>
        <p:spPr>
          <a:xfrm>
            <a:off x="788786" y="3706712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87" name="TextBox 6"/>
          <p:cNvSpPr txBox="1"/>
          <p:nvPr/>
        </p:nvSpPr>
        <p:spPr>
          <a:xfrm>
            <a:off x="1262048" y="3854774"/>
            <a:ext cx="239291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Уведомление спортсмена</a:t>
            </a:r>
          </a:p>
        </p:txBody>
      </p:sp>
      <p:sp>
        <p:nvSpPr>
          <p:cNvPr id="1188" name="Subtitle 2"/>
          <p:cNvSpPr txBox="1"/>
          <p:nvPr/>
        </p:nvSpPr>
        <p:spPr>
          <a:xfrm>
            <a:off x="1058806" y="4485068"/>
            <a:ext cx="2825194" cy="150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Заполнение бланка уведомления</a:t>
            </a: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ИДК объясняет права и обязанности спортсмена</a:t>
            </a: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Подпись спортсмена </a:t>
            </a:r>
          </a:p>
        </p:txBody>
      </p:sp>
      <p:sp>
        <p:nvSpPr>
          <p:cNvPr id="1189" name="Oval 8"/>
          <p:cNvSpPr/>
          <p:nvPr/>
        </p:nvSpPr>
        <p:spPr>
          <a:xfrm>
            <a:off x="5224355" y="2266492"/>
            <a:ext cx="1870311" cy="1870310"/>
          </a:xfrm>
          <a:prstGeom prst="ellipse">
            <a:avLst/>
          </a:prstGeom>
          <a:solidFill>
            <a:srgbClr val="7030A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0" name="Rectangle 10"/>
          <p:cNvSpPr/>
          <p:nvPr/>
        </p:nvSpPr>
        <p:spPr>
          <a:xfrm>
            <a:off x="4472678" y="3706712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1" name="TextBox 11"/>
          <p:cNvSpPr txBox="1"/>
          <p:nvPr/>
        </p:nvSpPr>
        <p:spPr>
          <a:xfrm>
            <a:off x="4985327" y="3854774"/>
            <a:ext cx="215995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Пункт допинг контроля</a:t>
            </a:r>
          </a:p>
        </p:txBody>
      </p:sp>
      <p:sp>
        <p:nvSpPr>
          <p:cNvPr id="1192" name="Subtitle 2"/>
          <p:cNvSpPr txBox="1"/>
          <p:nvPr/>
        </p:nvSpPr>
        <p:spPr>
          <a:xfrm>
            <a:off x="4663552" y="4435571"/>
            <a:ext cx="3044388" cy="2151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Как минимум 90 мл мочи – время не ограничено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Сообщить о ранее используемых медикаментах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Необходимо предъявлять разрешение на ТИ, при его наличии</a:t>
            </a:r>
          </a:p>
        </p:txBody>
      </p:sp>
      <p:sp>
        <p:nvSpPr>
          <p:cNvPr id="1193" name="Oval 13"/>
          <p:cNvSpPr/>
          <p:nvPr/>
        </p:nvSpPr>
        <p:spPr>
          <a:xfrm>
            <a:off x="8962546" y="2266492"/>
            <a:ext cx="1870311" cy="1870310"/>
          </a:xfrm>
          <a:prstGeom prst="ellipse">
            <a:avLst/>
          </a:prstGeom>
          <a:solidFill>
            <a:srgbClr val="7030A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4" name="Rectangle 15"/>
          <p:cNvSpPr/>
          <p:nvPr/>
        </p:nvSpPr>
        <p:spPr>
          <a:xfrm>
            <a:off x="8227982" y="3706712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5" name="TextBox 16"/>
          <p:cNvSpPr txBox="1"/>
          <p:nvPr/>
        </p:nvSpPr>
        <p:spPr>
          <a:xfrm>
            <a:off x="8713050" y="3854774"/>
            <a:ext cx="236930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Процедура отбора пробы</a:t>
            </a:r>
          </a:p>
        </p:txBody>
      </p:sp>
      <p:sp>
        <p:nvSpPr>
          <p:cNvPr id="1196" name="Subtitle 2"/>
          <p:cNvSpPr txBox="1"/>
          <p:nvPr/>
        </p:nvSpPr>
        <p:spPr>
          <a:xfrm>
            <a:off x="8500389" y="4450136"/>
            <a:ext cx="2825194" cy="105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Пробы: стандартная, промежуточная, дополнительная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Кровь</a:t>
            </a:r>
          </a:p>
        </p:txBody>
      </p:sp>
      <p:sp>
        <p:nvSpPr>
          <p:cNvPr id="1197" name="Прямоугольник 2"/>
          <p:cNvSpPr/>
          <p:nvPr/>
        </p:nvSpPr>
        <p:spPr>
          <a:xfrm>
            <a:off x="0" y="-1"/>
            <a:ext cx="12192000" cy="2009864"/>
          </a:xfrm>
          <a:prstGeom prst="rect">
            <a:avLst/>
          </a:prstGeom>
          <a:solidFill>
            <a:srgbClr val="7030A0"/>
          </a:solidFill>
          <a:ln w="12700">
            <a:solidFill>
              <a:schemeClr val="bg1"/>
            </a:solidFill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98" name="TextBox 18"/>
          <p:cNvSpPr txBox="1"/>
          <p:nvPr/>
        </p:nvSpPr>
        <p:spPr>
          <a:xfrm>
            <a:off x="2041864" y="474970"/>
            <a:ext cx="87001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FFFFF"/>
                </a:solidFill>
              </a:defRPr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ПРОЦЕДУРА ДОПИНГ-КОНТРОЛЯ ПРОХОДИТ </a:t>
            </a:r>
            <a:r>
              <a:rPr kumimoji="0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БЕЗ ПРЕДВАРИТЕЛЬНОГО УВЕДОМЛЕНИЯ!</a:t>
            </a:r>
          </a:p>
        </p:txBody>
      </p:sp>
      <p:sp>
        <p:nvSpPr>
          <p:cNvPr id="1199" name="Freeform 107"/>
          <p:cNvSpPr/>
          <p:nvPr/>
        </p:nvSpPr>
        <p:spPr>
          <a:xfrm>
            <a:off x="5830013" y="2828638"/>
            <a:ext cx="658997" cy="56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2" y="12122"/>
                </a:moveTo>
                <a:lnTo>
                  <a:pt x="10706" y="0"/>
                </a:lnTo>
                <a:lnTo>
                  <a:pt x="315" y="12122"/>
                </a:lnTo>
                <a:lnTo>
                  <a:pt x="0" y="12637"/>
                </a:lnTo>
                <a:lnTo>
                  <a:pt x="0" y="13886"/>
                </a:lnTo>
                <a:lnTo>
                  <a:pt x="315" y="14400"/>
                </a:lnTo>
                <a:lnTo>
                  <a:pt x="819" y="14767"/>
                </a:lnTo>
                <a:lnTo>
                  <a:pt x="1826" y="14767"/>
                </a:lnTo>
                <a:lnTo>
                  <a:pt x="2267" y="14400"/>
                </a:lnTo>
                <a:lnTo>
                  <a:pt x="2645" y="13886"/>
                </a:lnTo>
                <a:lnTo>
                  <a:pt x="2645" y="21600"/>
                </a:lnTo>
                <a:lnTo>
                  <a:pt x="18955" y="21600"/>
                </a:lnTo>
                <a:lnTo>
                  <a:pt x="18955" y="13886"/>
                </a:lnTo>
                <a:lnTo>
                  <a:pt x="19270" y="14400"/>
                </a:lnTo>
                <a:lnTo>
                  <a:pt x="19774" y="14767"/>
                </a:lnTo>
                <a:lnTo>
                  <a:pt x="20781" y="14767"/>
                </a:lnTo>
                <a:lnTo>
                  <a:pt x="21222" y="14400"/>
                </a:lnTo>
                <a:lnTo>
                  <a:pt x="21474" y="13886"/>
                </a:lnTo>
                <a:lnTo>
                  <a:pt x="21600" y="13298"/>
                </a:lnTo>
                <a:lnTo>
                  <a:pt x="21474" y="12637"/>
                </a:lnTo>
                <a:lnTo>
                  <a:pt x="21222" y="12122"/>
                </a:lnTo>
                <a:close/>
                <a:moveTo>
                  <a:pt x="17570" y="19984"/>
                </a:moveTo>
                <a:lnTo>
                  <a:pt x="13476" y="19984"/>
                </a:lnTo>
                <a:lnTo>
                  <a:pt x="13476" y="13739"/>
                </a:lnTo>
                <a:lnTo>
                  <a:pt x="8124" y="13739"/>
                </a:lnTo>
                <a:lnTo>
                  <a:pt x="8124" y="19984"/>
                </a:lnTo>
                <a:lnTo>
                  <a:pt x="3967" y="19984"/>
                </a:lnTo>
                <a:lnTo>
                  <a:pt x="3967" y="12416"/>
                </a:lnTo>
                <a:lnTo>
                  <a:pt x="10706" y="4408"/>
                </a:lnTo>
                <a:lnTo>
                  <a:pt x="17570" y="12416"/>
                </a:lnTo>
                <a:lnTo>
                  <a:pt x="17570" y="1998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206" name="Group 176"/>
          <p:cNvGrpSpPr/>
          <p:nvPr/>
        </p:nvGrpSpPr>
        <p:grpSpPr>
          <a:xfrm>
            <a:off x="9562834" y="2771288"/>
            <a:ext cx="673178" cy="648485"/>
            <a:chOff x="0" y="0"/>
            <a:chExt cx="673177" cy="648484"/>
          </a:xfrm>
        </p:grpSpPr>
        <p:sp>
          <p:nvSpPr>
            <p:cNvPr id="1200" name="Freeform 93"/>
            <p:cNvSpPr/>
            <p:nvPr/>
          </p:nvSpPr>
          <p:spPr>
            <a:xfrm>
              <a:off x="0" y="57135"/>
              <a:ext cx="613564" cy="59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extrusionOk="0">
                  <a:moveTo>
                    <a:pt x="15308" y="579"/>
                  </a:moveTo>
                  <a:cubicBezTo>
                    <a:pt x="14922" y="193"/>
                    <a:pt x="14536" y="0"/>
                    <a:pt x="13958" y="0"/>
                  </a:cubicBezTo>
                  <a:cubicBezTo>
                    <a:pt x="13572" y="0"/>
                    <a:pt x="12993" y="193"/>
                    <a:pt x="12608" y="579"/>
                  </a:cubicBezTo>
                  <a:cubicBezTo>
                    <a:pt x="11643" y="1736"/>
                    <a:pt x="11643" y="1736"/>
                    <a:pt x="11643" y="1736"/>
                  </a:cubicBezTo>
                  <a:cubicBezTo>
                    <a:pt x="11258" y="1929"/>
                    <a:pt x="11065" y="2507"/>
                    <a:pt x="11065" y="2893"/>
                  </a:cubicBezTo>
                  <a:cubicBezTo>
                    <a:pt x="11065" y="3279"/>
                    <a:pt x="11258" y="3664"/>
                    <a:pt x="11450" y="3857"/>
                  </a:cubicBezTo>
                  <a:cubicBezTo>
                    <a:pt x="1422" y="7907"/>
                    <a:pt x="1422" y="7907"/>
                    <a:pt x="1422" y="7907"/>
                  </a:cubicBezTo>
                  <a:cubicBezTo>
                    <a:pt x="650" y="8293"/>
                    <a:pt x="265" y="8871"/>
                    <a:pt x="72" y="9643"/>
                  </a:cubicBezTo>
                  <a:cubicBezTo>
                    <a:pt x="-121" y="10221"/>
                    <a:pt x="72" y="10993"/>
                    <a:pt x="650" y="11571"/>
                  </a:cubicBezTo>
                  <a:cubicBezTo>
                    <a:pt x="10100" y="20829"/>
                    <a:pt x="10100" y="20829"/>
                    <a:pt x="10100" y="20829"/>
                  </a:cubicBezTo>
                  <a:cubicBezTo>
                    <a:pt x="10486" y="21214"/>
                    <a:pt x="11065" y="21600"/>
                    <a:pt x="11643" y="21600"/>
                  </a:cubicBezTo>
                  <a:cubicBezTo>
                    <a:pt x="11643" y="21600"/>
                    <a:pt x="11643" y="21600"/>
                    <a:pt x="11643" y="21600"/>
                  </a:cubicBezTo>
                  <a:cubicBezTo>
                    <a:pt x="11836" y="21600"/>
                    <a:pt x="12029" y="21600"/>
                    <a:pt x="12029" y="21407"/>
                  </a:cubicBezTo>
                  <a:cubicBezTo>
                    <a:pt x="12800" y="21407"/>
                    <a:pt x="13379" y="20829"/>
                    <a:pt x="13765" y="20057"/>
                  </a:cubicBezTo>
                  <a:cubicBezTo>
                    <a:pt x="17622" y="10221"/>
                    <a:pt x="17622" y="10221"/>
                    <a:pt x="17622" y="10221"/>
                  </a:cubicBezTo>
                  <a:cubicBezTo>
                    <a:pt x="18008" y="10414"/>
                    <a:pt x="18200" y="10607"/>
                    <a:pt x="18586" y="10607"/>
                  </a:cubicBezTo>
                  <a:cubicBezTo>
                    <a:pt x="19165" y="10607"/>
                    <a:pt x="19550" y="10414"/>
                    <a:pt x="19936" y="10029"/>
                  </a:cubicBezTo>
                  <a:cubicBezTo>
                    <a:pt x="21093" y="8871"/>
                    <a:pt x="21093" y="8871"/>
                    <a:pt x="21093" y="8871"/>
                  </a:cubicBezTo>
                  <a:cubicBezTo>
                    <a:pt x="21286" y="8679"/>
                    <a:pt x="21479" y="8100"/>
                    <a:pt x="21479" y="7714"/>
                  </a:cubicBezTo>
                  <a:cubicBezTo>
                    <a:pt x="21479" y="7136"/>
                    <a:pt x="21286" y="6750"/>
                    <a:pt x="21093" y="6364"/>
                  </a:cubicBezTo>
                  <a:lnTo>
                    <a:pt x="15308" y="579"/>
                  </a:lnTo>
                  <a:close/>
                  <a:moveTo>
                    <a:pt x="12415" y="19671"/>
                  </a:moveTo>
                  <a:cubicBezTo>
                    <a:pt x="12222" y="19864"/>
                    <a:pt x="12029" y="20057"/>
                    <a:pt x="11836" y="20057"/>
                  </a:cubicBezTo>
                  <a:cubicBezTo>
                    <a:pt x="11643" y="20057"/>
                    <a:pt x="11643" y="20057"/>
                    <a:pt x="11643" y="20057"/>
                  </a:cubicBezTo>
                  <a:cubicBezTo>
                    <a:pt x="11450" y="20057"/>
                    <a:pt x="11258" y="20057"/>
                    <a:pt x="11065" y="19864"/>
                  </a:cubicBezTo>
                  <a:cubicBezTo>
                    <a:pt x="1615" y="10607"/>
                    <a:pt x="1615" y="10607"/>
                    <a:pt x="1615" y="10607"/>
                  </a:cubicBezTo>
                  <a:cubicBezTo>
                    <a:pt x="1615" y="10414"/>
                    <a:pt x="1422" y="10029"/>
                    <a:pt x="1422" y="9836"/>
                  </a:cubicBezTo>
                  <a:cubicBezTo>
                    <a:pt x="1615" y="9643"/>
                    <a:pt x="1615" y="9450"/>
                    <a:pt x="2000" y="9257"/>
                  </a:cubicBezTo>
                  <a:cubicBezTo>
                    <a:pt x="6436" y="7521"/>
                    <a:pt x="6436" y="7521"/>
                    <a:pt x="6436" y="7521"/>
                  </a:cubicBezTo>
                  <a:cubicBezTo>
                    <a:pt x="9715" y="8486"/>
                    <a:pt x="12800" y="7521"/>
                    <a:pt x="15886" y="10800"/>
                  </a:cubicBezTo>
                  <a:lnTo>
                    <a:pt x="12415" y="19671"/>
                  </a:lnTo>
                  <a:close/>
                  <a:moveTo>
                    <a:pt x="19936" y="7907"/>
                  </a:moveTo>
                  <a:cubicBezTo>
                    <a:pt x="18972" y="8871"/>
                    <a:pt x="18972" y="8871"/>
                    <a:pt x="18972" y="8871"/>
                  </a:cubicBezTo>
                  <a:cubicBezTo>
                    <a:pt x="18779" y="9064"/>
                    <a:pt x="18586" y="9064"/>
                    <a:pt x="18393" y="8871"/>
                  </a:cubicBezTo>
                  <a:cubicBezTo>
                    <a:pt x="17043" y="7714"/>
                    <a:pt x="17043" y="7714"/>
                    <a:pt x="17043" y="7714"/>
                  </a:cubicBezTo>
                  <a:cubicBezTo>
                    <a:pt x="16079" y="10221"/>
                    <a:pt x="16079" y="10221"/>
                    <a:pt x="16079" y="10221"/>
                  </a:cubicBezTo>
                  <a:cubicBezTo>
                    <a:pt x="16079" y="10029"/>
                    <a:pt x="16079" y="10029"/>
                    <a:pt x="16079" y="10029"/>
                  </a:cubicBezTo>
                  <a:cubicBezTo>
                    <a:pt x="13958" y="7907"/>
                    <a:pt x="11643" y="7521"/>
                    <a:pt x="9522" y="7329"/>
                  </a:cubicBezTo>
                  <a:cubicBezTo>
                    <a:pt x="8943" y="7329"/>
                    <a:pt x="8365" y="7136"/>
                    <a:pt x="7593" y="6943"/>
                  </a:cubicBezTo>
                  <a:cubicBezTo>
                    <a:pt x="13958" y="4436"/>
                    <a:pt x="13958" y="4436"/>
                    <a:pt x="13958" y="4436"/>
                  </a:cubicBezTo>
                  <a:cubicBezTo>
                    <a:pt x="12608" y="3279"/>
                    <a:pt x="12608" y="3279"/>
                    <a:pt x="12608" y="3279"/>
                  </a:cubicBezTo>
                  <a:cubicBezTo>
                    <a:pt x="12608" y="3086"/>
                    <a:pt x="12608" y="2893"/>
                    <a:pt x="12608" y="2700"/>
                  </a:cubicBezTo>
                  <a:cubicBezTo>
                    <a:pt x="13765" y="1736"/>
                    <a:pt x="13765" y="1736"/>
                    <a:pt x="13765" y="1736"/>
                  </a:cubicBezTo>
                  <a:cubicBezTo>
                    <a:pt x="13958" y="1543"/>
                    <a:pt x="14150" y="1543"/>
                    <a:pt x="14343" y="1736"/>
                  </a:cubicBezTo>
                  <a:cubicBezTo>
                    <a:pt x="19936" y="7329"/>
                    <a:pt x="19936" y="7329"/>
                    <a:pt x="19936" y="7329"/>
                  </a:cubicBezTo>
                  <a:cubicBezTo>
                    <a:pt x="20129" y="7521"/>
                    <a:pt x="20129" y="7714"/>
                    <a:pt x="19936" y="7907"/>
                  </a:cubicBezTo>
                  <a:close/>
                  <a:moveTo>
                    <a:pt x="19936" y="7907"/>
                  </a:moveTo>
                  <a:cubicBezTo>
                    <a:pt x="19936" y="7907"/>
                    <a:pt x="19936" y="7907"/>
                    <a:pt x="19936" y="790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1" name="Freeform 94"/>
            <p:cNvSpPr/>
            <p:nvPr/>
          </p:nvSpPr>
          <p:spPr>
            <a:xfrm>
              <a:off x="294627" y="319956"/>
              <a:ext cx="104327" cy="10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21600"/>
                  </a:moveTo>
                  <a:cubicBezTo>
                    <a:pt x="17053" y="21600"/>
                    <a:pt x="21600" y="17053"/>
                    <a:pt x="21600" y="11368"/>
                  </a:cubicBezTo>
                  <a:cubicBezTo>
                    <a:pt x="21600" y="5684"/>
                    <a:pt x="17053" y="0"/>
                    <a:pt x="11368" y="0"/>
                  </a:cubicBezTo>
                  <a:cubicBezTo>
                    <a:pt x="5684" y="0"/>
                    <a:pt x="0" y="5684"/>
                    <a:pt x="0" y="11368"/>
                  </a:cubicBezTo>
                  <a:cubicBezTo>
                    <a:pt x="0" y="17053"/>
                    <a:pt x="5684" y="21600"/>
                    <a:pt x="11368" y="21600"/>
                  </a:cubicBezTo>
                  <a:close/>
                  <a:moveTo>
                    <a:pt x="11368" y="4547"/>
                  </a:moveTo>
                  <a:cubicBezTo>
                    <a:pt x="14779" y="4547"/>
                    <a:pt x="18189" y="7958"/>
                    <a:pt x="18189" y="11368"/>
                  </a:cubicBezTo>
                  <a:cubicBezTo>
                    <a:pt x="18189" y="14779"/>
                    <a:pt x="14779" y="18189"/>
                    <a:pt x="11368" y="18189"/>
                  </a:cubicBezTo>
                  <a:cubicBezTo>
                    <a:pt x="7958" y="18189"/>
                    <a:pt x="4547" y="14779"/>
                    <a:pt x="4547" y="11368"/>
                  </a:cubicBezTo>
                  <a:cubicBezTo>
                    <a:pt x="4547" y="7958"/>
                    <a:pt x="7958" y="4547"/>
                    <a:pt x="11368" y="4547"/>
                  </a:cubicBezTo>
                  <a:close/>
                  <a:moveTo>
                    <a:pt x="11368" y="4547"/>
                  </a:moveTo>
                  <a:cubicBezTo>
                    <a:pt x="11368" y="4547"/>
                    <a:pt x="11368" y="4547"/>
                    <a:pt x="11368" y="454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2" name="Freeform 95"/>
            <p:cNvSpPr/>
            <p:nvPr/>
          </p:nvSpPr>
          <p:spPr>
            <a:xfrm>
              <a:off x="568852" y="0"/>
              <a:ext cx="104326" cy="9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0"/>
                  </a:moveTo>
                  <a:cubicBezTo>
                    <a:pt x="4547" y="0"/>
                    <a:pt x="0" y="4547"/>
                    <a:pt x="0" y="10232"/>
                  </a:cubicBezTo>
                  <a:cubicBezTo>
                    <a:pt x="0" y="17053"/>
                    <a:pt x="4547" y="21600"/>
                    <a:pt x="11368" y="21600"/>
                  </a:cubicBezTo>
                  <a:cubicBezTo>
                    <a:pt x="17053" y="21600"/>
                    <a:pt x="21600" y="17053"/>
                    <a:pt x="21600" y="10232"/>
                  </a:cubicBezTo>
                  <a:cubicBezTo>
                    <a:pt x="21600" y="4547"/>
                    <a:pt x="17053" y="0"/>
                    <a:pt x="11368" y="0"/>
                  </a:cubicBezTo>
                  <a:close/>
                  <a:moveTo>
                    <a:pt x="11368" y="17053"/>
                  </a:moveTo>
                  <a:cubicBezTo>
                    <a:pt x="7958" y="17053"/>
                    <a:pt x="4547" y="14779"/>
                    <a:pt x="4547" y="10232"/>
                  </a:cubicBezTo>
                  <a:cubicBezTo>
                    <a:pt x="4547" y="6821"/>
                    <a:pt x="7958" y="4547"/>
                    <a:pt x="11368" y="4547"/>
                  </a:cubicBezTo>
                  <a:cubicBezTo>
                    <a:pt x="14779" y="4547"/>
                    <a:pt x="18189" y="6821"/>
                    <a:pt x="18189" y="10232"/>
                  </a:cubicBezTo>
                  <a:cubicBezTo>
                    <a:pt x="18189" y="14779"/>
                    <a:pt x="14779" y="17053"/>
                    <a:pt x="11368" y="17053"/>
                  </a:cubicBezTo>
                  <a:close/>
                  <a:moveTo>
                    <a:pt x="11368" y="17053"/>
                  </a:moveTo>
                  <a:cubicBezTo>
                    <a:pt x="11368" y="17053"/>
                    <a:pt x="11368" y="17053"/>
                    <a:pt x="11368" y="1705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3" name="Freeform 96"/>
            <p:cNvSpPr/>
            <p:nvPr/>
          </p:nvSpPr>
          <p:spPr>
            <a:xfrm>
              <a:off x="169437" y="299960"/>
              <a:ext cx="86443" cy="8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lose/>
                  <a:moveTo>
                    <a:pt x="10800" y="5400"/>
                  </a:moveTo>
                  <a:cubicBezTo>
                    <a:pt x="13500" y="5400"/>
                    <a:pt x="16200" y="8100"/>
                    <a:pt x="16200" y="10800"/>
                  </a:cubicBezTo>
                  <a:cubicBezTo>
                    <a:pt x="16200" y="13500"/>
                    <a:pt x="13500" y="16200"/>
                    <a:pt x="10800" y="16200"/>
                  </a:cubicBezTo>
                  <a:cubicBezTo>
                    <a:pt x="8100" y="16200"/>
                    <a:pt x="5400" y="13500"/>
                    <a:pt x="5400" y="10800"/>
                  </a:cubicBezTo>
                  <a:cubicBezTo>
                    <a:pt x="5400" y="8100"/>
                    <a:pt x="8100" y="5400"/>
                    <a:pt x="10800" y="5400"/>
                  </a:cubicBezTo>
                  <a:close/>
                  <a:moveTo>
                    <a:pt x="10800" y="5400"/>
                  </a:moveTo>
                  <a:cubicBezTo>
                    <a:pt x="10800" y="5400"/>
                    <a:pt x="1080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4" name="Freeform 97"/>
            <p:cNvSpPr/>
            <p:nvPr/>
          </p:nvSpPr>
          <p:spPr>
            <a:xfrm>
              <a:off x="255877" y="442797"/>
              <a:ext cx="38751" cy="4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18514" y="21600"/>
                    <a:pt x="9257" y="21600"/>
                  </a:cubicBezTo>
                  <a:cubicBezTo>
                    <a:pt x="3086" y="21600"/>
                    <a:pt x="0" y="16200"/>
                    <a:pt x="0" y="10800"/>
                  </a:cubicBezTo>
                  <a:cubicBezTo>
                    <a:pt x="0" y="5400"/>
                    <a:pt x="3086" y="0"/>
                    <a:pt x="9257" y="0"/>
                  </a:cubicBezTo>
                  <a:cubicBezTo>
                    <a:pt x="18514" y="0"/>
                    <a:pt x="21600" y="540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5" name="Freeform 98"/>
            <p:cNvSpPr/>
            <p:nvPr/>
          </p:nvSpPr>
          <p:spPr>
            <a:xfrm>
              <a:off x="589716" y="142837"/>
              <a:ext cx="44712" cy="3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3"/>
                  </a:moveTo>
                  <a:cubicBezTo>
                    <a:pt x="21600" y="18514"/>
                    <a:pt x="16200" y="21600"/>
                    <a:pt x="10800" y="21600"/>
                  </a:cubicBezTo>
                  <a:cubicBezTo>
                    <a:pt x="5400" y="21600"/>
                    <a:pt x="0" y="18514"/>
                    <a:pt x="0" y="12343"/>
                  </a:cubicBezTo>
                  <a:cubicBezTo>
                    <a:pt x="0" y="3086"/>
                    <a:pt x="5400" y="0"/>
                    <a:pt x="10800" y="0"/>
                  </a:cubicBezTo>
                  <a:cubicBezTo>
                    <a:pt x="16200" y="0"/>
                    <a:pt x="21600" y="3086"/>
                    <a:pt x="21600" y="12343"/>
                  </a:cubicBezTo>
                  <a:close/>
                  <a:moveTo>
                    <a:pt x="21600" y="12343"/>
                  </a:moveTo>
                  <a:cubicBezTo>
                    <a:pt x="21600" y="12343"/>
                    <a:pt x="21600" y="12343"/>
                    <a:pt x="21600" y="1234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207" name="Freeform 20"/>
          <p:cNvSpPr/>
          <p:nvPr/>
        </p:nvSpPr>
        <p:spPr>
          <a:xfrm>
            <a:off x="2167900" y="2792681"/>
            <a:ext cx="604530" cy="600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490" extrusionOk="0">
                <a:moveTo>
                  <a:pt x="21247" y="3314"/>
                </a:moveTo>
                <a:cubicBezTo>
                  <a:pt x="18955" y="5510"/>
                  <a:pt x="18955" y="5510"/>
                  <a:pt x="18955" y="5510"/>
                </a:cubicBezTo>
                <a:cubicBezTo>
                  <a:pt x="16046" y="2524"/>
                  <a:pt x="16046" y="2524"/>
                  <a:pt x="16046" y="2524"/>
                </a:cubicBezTo>
                <a:cubicBezTo>
                  <a:pt x="18250" y="329"/>
                  <a:pt x="18250" y="329"/>
                  <a:pt x="18250" y="329"/>
                </a:cubicBezTo>
                <a:cubicBezTo>
                  <a:pt x="18691" y="-110"/>
                  <a:pt x="19308" y="-110"/>
                  <a:pt x="19749" y="329"/>
                </a:cubicBezTo>
                <a:cubicBezTo>
                  <a:pt x="21247" y="1822"/>
                  <a:pt x="21247" y="1822"/>
                  <a:pt x="21247" y="1822"/>
                </a:cubicBezTo>
                <a:cubicBezTo>
                  <a:pt x="21600" y="2261"/>
                  <a:pt x="21600" y="2875"/>
                  <a:pt x="21247" y="3314"/>
                </a:cubicBezTo>
                <a:moveTo>
                  <a:pt x="5554" y="12885"/>
                </a:moveTo>
                <a:cubicBezTo>
                  <a:pt x="8552" y="15870"/>
                  <a:pt x="8552" y="15870"/>
                  <a:pt x="8552" y="15870"/>
                </a:cubicBezTo>
                <a:cubicBezTo>
                  <a:pt x="4584" y="16836"/>
                  <a:pt x="4584" y="16836"/>
                  <a:pt x="4584" y="16836"/>
                </a:cubicBezTo>
                <a:lnTo>
                  <a:pt x="5554" y="12885"/>
                </a:lnTo>
                <a:close/>
                <a:moveTo>
                  <a:pt x="18250" y="6300"/>
                </a:moveTo>
                <a:cubicBezTo>
                  <a:pt x="9345" y="15168"/>
                  <a:pt x="9345" y="15168"/>
                  <a:pt x="9345" y="15168"/>
                </a:cubicBezTo>
                <a:cubicBezTo>
                  <a:pt x="6348" y="12183"/>
                  <a:pt x="6348" y="12183"/>
                  <a:pt x="6348" y="12183"/>
                </a:cubicBezTo>
                <a:cubicBezTo>
                  <a:pt x="15252" y="3314"/>
                  <a:pt x="15252" y="3314"/>
                  <a:pt x="15252" y="3314"/>
                </a:cubicBezTo>
                <a:lnTo>
                  <a:pt x="18250" y="6300"/>
                </a:lnTo>
                <a:close/>
                <a:moveTo>
                  <a:pt x="2116" y="3227"/>
                </a:moveTo>
                <a:cubicBezTo>
                  <a:pt x="2116" y="19383"/>
                  <a:pt x="2116" y="19383"/>
                  <a:pt x="2116" y="19383"/>
                </a:cubicBezTo>
                <a:cubicBezTo>
                  <a:pt x="18338" y="19383"/>
                  <a:pt x="18338" y="19383"/>
                  <a:pt x="18338" y="19383"/>
                </a:cubicBezTo>
                <a:cubicBezTo>
                  <a:pt x="18338" y="7705"/>
                  <a:pt x="18338" y="7705"/>
                  <a:pt x="18338" y="7705"/>
                </a:cubicBezTo>
                <a:cubicBezTo>
                  <a:pt x="20454" y="5597"/>
                  <a:pt x="20454" y="5597"/>
                  <a:pt x="20454" y="5597"/>
                </a:cubicBezTo>
                <a:cubicBezTo>
                  <a:pt x="20454" y="20436"/>
                  <a:pt x="20454" y="20436"/>
                  <a:pt x="20454" y="20436"/>
                </a:cubicBezTo>
                <a:cubicBezTo>
                  <a:pt x="20454" y="21051"/>
                  <a:pt x="20013" y="21490"/>
                  <a:pt x="19396" y="21490"/>
                </a:cubicBezTo>
                <a:cubicBezTo>
                  <a:pt x="1058" y="21490"/>
                  <a:pt x="1058" y="21490"/>
                  <a:pt x="1058" y="21490"/>
                </a:cubicBezTo>
                <a:cubicBezTo>
                  <a:pt x="441" y="21490"/>
                  <a:pt x="0" y="21051"/>
                  <a:pt x="0" y="20436"/>
                </a:cubicBezTo>
                <a:cubicBezTo>
                  <a:pt x="0" y="2173"/>
                  <a:pt x="0" y="2173"/>
                  <a:pt x="0" y="2173"/>
                </a:cubicBezTo>
                <a:cubicBezTo>
                  <a:pt x="0" y="1558"/>
                  <a:pt x="441" y="1119"/>
                  <a:pt x="1058" y="1119"/>
                </a:cubicBezTo>
                <a:cubicBezTo>
                  <a:pt x="15958" y="1119"/>
                  <a:pt x="15958" y="1119"/>
                  <a:pt x="15958" y="1119"/>
                </a:cubicBezTo>
                <a:cubicBezTo>
                  <a:pt x="13842" y="3227"/>
                  <a:pt x="13842" y="3227"/>
                  <a:pt x="13842" y="3227"/>
                </a:cubicBezTo>
                <a:lnTo>
                  <a:pt x="2116" y="322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90F7DA-B7E0-48CB-8A4F-CF871BF6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9" y="349282"/>
            <a:ext cx="1167567" cy="11675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CC9289-0644-48A6-92D5-727DB7E9E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3" y="4347777"/>
            <a:ext cx="3039297" cy="2429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0A5639-E0CD-4AAF-ABE9-4299ED607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5" y="1294944"/>
            <a:ext cx="2689444" cy="1921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AE16D5-CF57-4708-B3D5-C0B1ECC0D154}"/>
              </a:ext>
            </a:extLst>
          </p:cNvPr>
          <p:cNvSpPr/>
          <p:nvPr/>
        </p:nvSpPr>
        <p:spPr>
          <a:xfrm>
            <a:off x="2879007" y="1837092"/>
            <a:ext cx="3024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Прибытие на пункт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Заполнение протокола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60AFC5-BAAB-41EC-AF11-8DF126E190B8}"/>
              </a:ext>
            </a:extLst>
          </p:cNvPr>
          <p:cNvSpPr/>
          <p:nvPr/>
        </p:nvSpPr>
        <p:spPr>
          <a:xfrm>
            <a:off x="6532392" y="1837092"/>
            <a:ext cx="24275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Выбор мочеприемника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E32C79-86A9-407E-BFE5-B5631B3F7272}"/>
              </a:ext>
            </a:extLst>
          </p:cNvPr>
          <p:cNvSpPr txBox="1">
            <a:spLocks/>
          </p:cNvSpPr>
          <p:nvPr/>
        </p:nvSpPr>
        <p:spPr>
          <a:xfrm>
            <a:off x="8959962" y="3766694"/>
            <a:ext cx="2492167" cy="3986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Сдача пробы мочи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F70847A-2644-4A1E-968E-A1549222E8A5}"/>
              </a:ext>
            </a:extLst>
          </p:cNvPr>
          <p:cNvSpPr/>
          <p:nvPr/>
        </p:nvSpPr>
        <p:spPr>
          <a:xfrm>
            <a:off x="6026901" y="2062820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B0F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7F3378-DC7F-4F8D-9866-2B898824C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06" y="1353646"/>
            <a:ext cx="2492166" cy="16747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1E2A51-09BA-4660-A51B-6C612AAA5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62" y="4347777"/>
            <a:ext cx="2394033" cy="1991981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6C550B56-25DD-48D8-8733-5BE444E0C675}"/>
              </a:ext>
            </a:extLst>
          </p:cNvPr>
          <p:cNvSpPr/>
          <p:nvPr/>
        </p:nvSpPr>
        <p:spPr>
          <a:xfrm rot="5400000">
            <a:off x="9958559" y="3316984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1BCC18D-ECC3-4C9A-8B1C-823AC1BFE14A}"/>
              </a:ext>
            </a:extLst>
          </p:cNvPr>
          <p:cNvSpPr/>
          <p:nvPr/>
        </p:nvSpPr>
        <p:spPr>
          <a:xfrm rot="10800000">
            <a:off x="8325670" y="5249021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AD28011-350D-49BF-8848-DEA944451C0D}"/>
              </a:ext>
            </a:extLst>
          </p:cNvPr>
          <p:cNvSpPr txBox="1">
            <a:spLocks/>
          </p:cNvSpPr>
          <p:nvPr/>
        </p:nvSpPr>
        <p:spPr>
          <a:xfrm>
            <a:off x="5780109" y="5230798"/>
            <a:ext cx="2492166" cy="44610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Проверка комплекта </a:t>
            </a:r>
          </a:p>
          <a:p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для упаковки пробы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3C4F9BE-E14E-4FF9-8BF2-9CA2BD6C062B}"/>
              </a:ext>
            </a:extLst>
          </p:cNvPr>
          <p:cNvSpPr txBox="1">
            <a:spLocks/>
          </p:cNvSpPr>
          <p:nvPr/>
        </p:nvSpPr>
        <p:spPr>
          <a:xfrm>
            <a:off x="1234550" y="5144427"/>
            <a:ext cx="1208480" cy="3986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u="sng" dirty="0">
                <a:solidFill>
                  <a:srgbClr val="002060"/>
                </a:solidFill>
                <a:cs typeface="Calibri" panose="020F0502020204030204" pitchFamily="34" charset="0"/>
              </a:rPr>
              <a:t>Далее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0A54F7E-67A0-4CE6-B480-615B5FB26AC0}"/>
              </a:ext>
            </a:extLst>
          </p:cNvPr>
          <p:cNvSpPr/>
          <p:nvPr/>
        </p:nvSpPr>
        <p:spPr>
          <a:xfrm rot="10800000">
            <a:off x="2378713" y="5230798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B0F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F11A77B-104F-4106-A29D-49BAD2884885}"/>
              </a:ext>
            </a:extLst>
          </p:cNvPr>
          <p:cNvSpPr/>
          <p:nvPr/>
        </p:nvSpPr>
        <p:spPr>
          <a:xfrm>
            <a:off x="158124" y="245908"/>
            <a:ext cx="4337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ПРОЦЕДУРА ОТБОРА ПРОБ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E041115D-47B9-40BE-BDFD-46F3224B9A50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Parallelogram 18">
              <a:extLst>
                <a:ext uri="{FF2B5EF4-FFF2-40B4-BE49-F238E27FC236}">
                  <a16:creationId xmlns:a16="http://schemas.microsoft.com/office/drawing/2014/main" id="{DB69B337-6947-4DCB-B670-443FC0F58EB5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Parallelogram 19">
              <a:extLst>
                <a:ext uri="{FF2B5EF4-FFF2-40B4-BE49-F238E27FC236}">
                  <a16:creationId xmlns:a16="http://schemas.microsoft.com/office/drawing/2014/main" id="{48A1B86A-868F-4FDF-9896-5E42238D2A55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228827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513DCD-1797-4E70-BB7B-70AB2B181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85" y="4488476"/>
            <a:ext cx="1890017" cy="2106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515E0F-AA2E-4B58-8C50-073CB1EBC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80" y="4273396"/>
            <a:ext cx="2672299" cy="2084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F0A9BA-0B62-4CCB-B980-E3949CD9F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49" y="945343"/>
            <a:ext cx="1804552" cy="27134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493547-7161-47B3-8C05-411FCFEC3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59" y="1062096"/>
            <a:ext cx="2316510" cy="19056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EE29B9-7001-465B-95A0-B06C42047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6" y="1327850"/>
            <a:ext cx="2659094" cy="2125581"/>
          </a:xfrm>
          <a:prstGeom prst="rect">
            <a:avLst/>
          </a:prstGeom>
        </p:spPr>
      </p:pic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C432346D-5B78-4A4D-B67D-3AAAE4B42653}"/>
              </a:ext>
            </a:extLst>
          </p:cNvPr>
          <p:cNvSpPr/>
          <p:nvPr/>
        </p:nvSpPr>
        <p:spPr>
          <a:xfrm>
            <a:off x="3646955" y="3105367"/>
            <a:ext cx="220932" cy="174535"/>
          </a:xfrm>
          <a:prstGeom prst="star5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2060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D18DE11-FAB8-4C27-895B-96CD86A7A4DF}"/>
              </a:ext>
            </a:extLst>
          </p:cNvPr>
          <p:cNvSpPr txBox="1">
            <a:spLocks/>
          </p:cNvSpPr>
          <p:nvPr/>
        </p:nvSpPr>
        <p:spPr>
          <a:xfrm>
            <a:off x="2563696" y="3678959"/>
            <a:ext cx="2387450" cy="25766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Промежуточная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проба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E148442-564A-430D-A5FC-9A739A07B0BB}"/>
              </a:ext>
            </a:extLst>
          </p:cNvPr>
          <p:cNvSpPr txBox="1">
            <a:spLocks/>
          </p:cNvSpPr>
          <p:nvPr/>
        </p:nvSpPr>
        <p:spPr>
          <a:xfrm>
            <a:off x="3728710" y="1784585"/>
            <a:ext cx="2434360" cy="37414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Розлив</a:t>
            </a:r>
            <a:r>
              <a:rPr lang="ru-RU" sz="20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пробы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47E0FE8-D9AE-442C-B32B-F763C3FC8DF6}"/>
              </a:ext>
            </a:extLst>
          </p:cNvPr>
          <p:cNvSpPr txBox="1">
            <a:spLocks/>
          </p:cNvSpPr>
          <p:nvPr/>
        </p:nvSpPr>
        <p:spPr>
          <a:xfrm>
            <a:off x="8241962" y="1843180"/>
            <a:ext cx="2387449" cy="34349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Упаковка пробы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9830088-4978-49AF-A06E-CE2276B6AC61}"/>
              </a:ext>
            </a:extLst>
          </p:cNvPr>
          <p:cNvSpPr txBox="1">
            <a:spLocks/>
          </p:cNvSpPr>
          <p:nvPr/>
        </p:nvSpPr>
        <p:spPr>
          <a:xfrm>
            <a:off x="6581751" y="5558150"/>
            <a:ext cx="2992089" cy="2024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Заполнение протокола </a:t>
            </a:r>
          </a:p>
          <a:p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допинг-контроля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39FD2-DE50-4A64-96FC-6BA17C583CC4}"/>
              </a:ext>
            </a:extLst>
          </p:cNvPr>
          <p:cNvSpPr/>
          <p:nvPr/>
        </p:nvSpPr>
        <p:spPr>
          <a:xfrm>
            <a:off x="1383160" y="4800128"/>
            <a:ext cx="3041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Завершение заполнения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протокола допинг-контроля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B76B62F-248A-446D-BB91-2AF9BF4CB197}"/>
              </a:ext>
            </a:extLst>
          </p:cNvPr>
          <p:cNvSpPr txBox="1">
            <a:spLocks/>
          </p:cNvSpPr>
          <p:nvPr/>
        </p:nvSpPr>
        <p:spPr>
          <a:xfrm>
            <a:off x="9473260" y="4316925"/>
            <a:ext cx="2672299" cy="21384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  <a:cs typeface="Calibri" panose="020F0502020204030204" pitchFamily="34" charset="0"/>
              </a:rPr>
              <a:t>Проверка плотности мочи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63DEB97-0BBB-42B6-B72F-858C5860547F}"/>
              </a:ext>
            </a:extLst>
          </p:cNvPr>
          <p:cNvSpPr txBox="1">
            <a:spLocks/>
          </p:cNvSpPr>
          <p:nvPr/>
        </p:nvSpPr>
        <p:spPr>
          <a:xfrm>
            <a:off x="89717" y="5063536"/>
            <a:ext cx="952161" cy="3986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u="sng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Далее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92F54EF-B831-4405-B6DD-B348C1701566}"/>
              </a:ext>
            </a:extLst>
          </p:cNvPr>
          <p:cNvSpPr/>
          <p:nvPr/>
        </p:nvSpPr>
        <p:spPr>
          <a:xfrm>
            <a:off x="158124" y="245908"/>
            <a:ext cx="4337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ПРОЦЕДУРА ОТБОРА ПРОБ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8A347A30-E86F-4F9A-BCFF-B8F21E90F243}"/>
              </a:ext>
            </a:extLst>
          </p:cNvPr>
          <p:cNvSpPr/>
          <p:nvPr/>
        </p:nvSpPr>
        <p:spPr>
          <a:xfrm rot="5400000">
            <a:off x="10576717" y="3624168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90AEC017-ABA1-4CD4-952A-7293D57CE626}"/>
              </a:ext>
            </a:extLst>
          </p:cNvPr>
          <p:cNvSpPr/>
          <p:nvPr/>
        </p:nvSpPr>
        <p:spPr>
          <a:xfrm rot="10800000">
            <a:off x="9497475" y="5207545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8F9AC9EF-3B41-43E1-BA5C-4CCB8727CF34}"/>
              </a:ext>
            </a:extLst>
          </p:cNvPr>
          <p:cNvSpPr/>
          <p:nvPr/>
        </p:nvSpPr>
        <p:spPr>
          <a:xfrm rot="10800000">
            <a:off x="4122825" y="5201601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Стрелка: изогнутая вверх 32">
            <a:extLst>
              <a:ext uri="{FF2B5EF4-FFF2-40B4-BE49-F238E27FC236}">
                <a16:creationId xmlns:a16="http://schemas.microsoft.com/office/drawing/2014/main" id="{5C03F3D4-8552-4581-B08E-636CEAABBF47}"/>
              </a:ext>
            </a:extLst>
          </p:cNvPr>
          <p:cNvSpPr/>
          <p:nvPr/>
        </p:nvSpPr>
        <p:spPr>
          <a:xfrm rot="10800000">
            <a:off x="3640601" y="1916606"/>
            <a:ext cx="454572" cy="1021684"/>
          </a:xfrm>
          <a:prstGeom prst="bentUp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28EC113C-3562-411D-B343-08234CE16CE0}"/>
              </a:ext>
            </a:extLst>
          </p:cNvPr>
          <p:cNvSpPr/>
          <p:nvPr/>
        </p:nvSpPr>
        <p:spPr>
          <a:xfrm>
            <a:off x="7982395" y="1889337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C4DF0048-680E-47AD-94CB-4E83BF99788D}"/>
              </a:ext>
            </a:extLst>
          </p:cNvPr>
          <p:cNvSpPr/>
          <p:nvPr/>
        </p:nvSpPr>
        <p:spPr>
          <a:xfrm rot="10800000">
            <a:off x="1144450" y="5201601"/>
            <a:ext cx="458447" cy="25642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6" name="Group 17">
            <a:extLst>
              <a:ext uri="{FF2B5EF4-FFF2-40B4-BE49-F238E27FC236}">
                <a16:creationId xmlns:a16="http://schemas.microsoft.com/office/drawing/2014/main" id="{2BB27A21-D7B9-495F-A306-4348F8396AF5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Parallelogram 18">
              <a:extLst>
                <a:ext uri="{FF2B5EF4-FFF2-40B4-BE49-F238E27FC236}">
                  <a16:creationId xmlns:a16="http://schemas.microsoft.com/office/drawing/2014/main" id="{9DA4AE27-0995-45FE-824A-3648AC70F0C2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Parallelogram 19">
              <a:extLst>
                <a:ext uri="{FF2B5EF4-FFF2-40B4-BE49-F238E27FC236}">
                  <a16:creationId xmlns:a16="http://schemas.microsoft.com/office/drawing/2014/main" id="{3E67D16A-0D80-41C0-B95E-A130E7C881F3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40791209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1F5B65-87D4-4BD7-A0B0-BEF7FE900A51}"/>
              </a:ext>
            </a:extLst>
          </p:cNvPr>
          <p:cNvSpPr/>
          <p:nvPr/>
        </p:nvSpPr>
        <p:spPr>
          <a:xfrm>
            <a:off x="158124" y="245908"/>
            <a:ext cx="4337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ПРОЦЕДУРА ОТБОРА ПРОБ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AA7161-6833-468A-AD03-4573935FA0E2}"/>
              </a:ext>
            </a:extLst>
          </p:cNvPr>
          <p:cNvSpPr/>
          <p:nvPr/>
        </p:nvSpPr>
        <p:spPr>
          <a:xfrm>
            <a:off x="4887845" y="3075057"/>
            <a:ext cx="3041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Завершение процедуры допинг-контроля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29A6C7D-5589-4C1F-A719-CB261099802B}"/>
              </a:ext>
            </a:extLst>
          </p:cNvPr>
          <p:cNvSpPr/>
          <p:nvPr/>
        </p:nvSpPr>
        <p:spPr>
          <a:xfrm>
            <a:off x="3942721" y="3167390"/>
            <a:ext cx="823869" cy="5232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87106D-6776-4700-BA74-616093E4A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62" y="2285256"/>
            <a:ext cx="4107163" cy="24642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BA428C-82A6-44CF-9C9A-FEF8B97B75CE}"/>
              </a:ext>
            </a:extLst>
          </p:cNvPr>
          <p:cNvSpPr/>
          <p:nvPr/>
        </p:nvSpPr>
        <p:spPr>
          <a:xfrm>
            <a:off x="687587" y="3009574"/>
            <a:ext cx="3041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Завершение заполнения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протокола допинг-контроля</a:t>
            </a: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209513B2-8F72-45D8-99DF-1AD6C5F82696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8">
              <a:extLst>
                <a:ext uri="{FF2B5EF4-FFF2-40B4-BE49-F238E27FC236}">
                  <a16:creationId xmlns:a16="http://schemas.microsoft.com/office/drawing/2014/main" id="{AB7C7F8B-6624-47BF-BD38-A8CC1BF9AAD8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9">
              <a:extLst>
                <a:ext uri="{FF2B5EF4-FFF2-40B4-BE49-F238E27FC236}">
                  <a16:creationId xmlns:a16="http://schemas.microsoft.com/office/drawing/2014/main" id="{A694D2D9-BA76-42F3-A68A-33BF68552D9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89938898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654" y="816458"/>
            <a:ext cx="4580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spc="-10" dirty="0">
                <a:cs typeface="Calibri" panose="020F0502020204030204" pitchFamily="34" charset="0"/>
              </a:rPr>
              <a:t> ПРОМЕЖУТОЧНАЯ</a:t>
            </a:r>
            <a:r>
              <a:rPr lang="ru-RU" sz="3000" b="1" spc="-200" dirty="0">
                <a:cs typeface="Calibri" panose="020F0502020204030204" pitchFamily="34" charset="0"/>
              </a:rPr>
              <a:t> </a:t>
            </a:r>
            <a:r>
              <a:rPr lang="ru-RU" sz="3000" b="1" dirty="0">
                <a:cs typeface="Calibri" panose="020F0502020204030204" pitchFamily="34" charset="0"/>
              </a:rPr>
              <a:t>ПРОБА</a:t>
            </a:r>
            <a:endParaRPr lang="en-US" sz="3000" b="1" dirty="0"/>
          </a:p>
        </p:txBody>
      </p: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1351873" y="2421509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2" name="Group 71"/>
          <p:cNvGrpSpPr/>
          <p:nvPr/>
        </p:nvGrpSpPr>
        <p:grpSpPr>
          <a:xfrm>
            <a:off x="1209504" y="2247887"/>
            <a:ext cx="1868076" cy="1868076"/>
            <a:chOff x="1119258" y="2257147"/>
            <a:chExt cx="1868076" cy="1868076"/>
          </a:xfrm>
          <a:solidFill>
            <a:srgbClr val="7030A0"/>
          </a:solidFill>
        </p:grpSpPr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4042656" y="2457771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6" name="Group 85"/>
          <p:cNvGrpSpPr/>
          <p:nvPr/>
        </p:nvGrpSpPr>
        <p:grpSpPr>
          <a:xfrm>
            <a:off x="3859230" y="2247887"/>
            <a:ext cx="1868076" cy="1868076"/>
            <a:chOff x="3800237" y="2257147"/>
            <a:chExt cx="1868076" cy="1868076"/>
          </a:xfrm>
          <a:solidFill>
            <a:srgbClr val="7030A0"/>
          </a:solidFill>
        </p:grpSpPr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9" name="Oval 5"/>
          <p:cNvSpPr>
            <a:spLocks noChangeArrowheads="1"/>
          </p:cNvSpPr>
          <p:nvPr/>
        </p:nvSpPr>
        <p:spPr bwMode="auto">
          <a:xfrm>
            <a:off x="6779028" y="2421509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0" name="Group 99"/>
          <p:cNvGrpSpPr/>
          <p:nvPr/>
        </p:nvGrpSpPr>
        <p:grpSpPr>
          <a:xfrm>
            <a:off x="6605406" y="2247887"/>
            <a:ext cx="1868076" cy="1868076"/>
            <a:chOff x="6546413" y="2257147"/>
            <a:chExt cx="1868076" cy="1868076"/>
          </a:xfrm>
          <a:solidFill>
            <a:srgbClr val="7030A0"/>
          </a:solidFill>
        </p:grpSpPr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3" name="Oval 5"/>
          <p:cNvSpPr>
            <a:spLocks noChangeArrowheads="1"/>
          </p:cNvSpPr>
          <p:nvPr/>
        </p:nvSpPr>
        <p:spPr bwMode="auto">
          <a:xfrm>
            <a:off x="9469811" y="2421509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4" name="Group 113"/>
          <p:cNvGrpSpPr/>
          <p:nvPr/>
        </p:nvGrpSpPr>
        <p:grpSpPr>
          <a:xfrm>
            <a:off x="9296189" y="2247887"/>
            <a:ext cx="1868076" cy="1868076"/>
            <a:chOff x="9237196" y="2257147"/>
            <a:chExt cx="1868076" cy="1868076"/>
          </a:xfrm>
          <a:solidFill>
            <a:srgbClr val="7030A0"/>
          </a:solidFill>
        </p:grpSpPr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7"/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8"/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9"/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1"/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2"/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6"/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0149257" y="6166941"/>
            <a:ext cx="1868076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D52BE7-80C2-43FE-A5E5-9ECE1ABA246A}"/>
              </a:ext>
            </a:extLst>
          </p:cNvPr>
          <p:cNvSpPr/>
          <p:nvPr/>
        </p:nvSpPr>
        <p:spPr>
          <a:xfrm>
            <a:off x="10627463" y="0"/>
            <a:ext cx="929447" cy="680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C0372-7983-4B96-A80C-B1258FDB4A9E}"/>
              </a:ext>
            </a:extLst>
          </p:cNvPr>
          <p:cNvSpPr txBox="1"/>
          <p:nvPr/>
        </p:nvSpPr>
        <p:spPr>
          <a:xfrm>
            <a:off x="829325" y="4346725"/>
            <a:ext cx="252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5" dirty="0">
                <a:cs typeface="Calibri" panose="020F0502020204030204" pitchFamily="34" charset="0"/>
              </a:rPr>
              <a:t>Если </a:t>
            </a:r>
            <a:r>
              <a:rPr lang="ru-RU" sz="2000" b="1" spc="-5" dirty="0">
                <a:solidFill>
                  <a:srgbClr val="0070C0"/>
                </a:solidFill>
                <a:cs typeface="Calibri" panose="020F0502020204030204" pitchFamily="34" charset="0"/>
              </a:rPr>
              <a:t>недостаточно объема </a:t>
            </a:r>
            <a:r>
              <a:rPr lang="ru-RU" sz="2000" b="1" spc="-5" dirty="0">
                <a:cs typeface="Calibri" panose="020F0502020204030204" pitchFamily="34" charset="0"/>
              </a:rPr>
              <a:t>сданной пробы (менее 90 мл)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75908-6959-47BA-8177-8831532FE5C6}"/>
              </a:ext>
            </a:extLst>
          </p:cNvPr>
          <p:cNvSpPr txBox="1"/>
          <p:nvPr/>
        </p:nvSpPr>
        <p:spPr>
          <a:xfrm>
            <a:off x="3615656" y="4210615"/>
            <a:ext cx="3085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06755" algn="ctr">
              <a:spcBef>
                <a:spcPts val="100"/>
              </a:spcBef>
              <a:buClr>
                <a:srgbClr val="0070C0"/>
              </a:buClr>
              <a:tabLst>
                <a:tab pos="354965" algn="l"/>
                <a:tab pos="355600" algn="l"/>
              </a:tabLst>
            </a:pPr>
            <a:r>
              <a:rPr lang="ru-RU" sz="2000" b="1" spc="-5" dirty="0">
                <a:cs typeface="Calibri" panose="020F0502020204030204" pitchFamily="34" charset="0"/>
              </a:rPr>
              <a:t>Время</a:t>
            </a:r>
            <a:r>
              <a:rPr lang="ru-RU" sz="2000" b="1" spc="-80" dirty="0"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между</a:t>
            </a:r>
            <a:r>
              <a:rPr lang="ru-RU" sz="2000" b="1" spc="-105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попытками</a:t>
            </a:r>
            <a:r>
              <a:rPr lang="ru-RU" sz="2000" b="1" spc="-1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ru-RU" sz="2000" b="1" spc="-20" dirty="0">
                <a:cs typeface="Calibri" panose="020F0502020204030204" pitchFamily="34" charset="0"/>
              </a:rPr>
              <a:t>сдачи</a:t>
            </a:r>
            <a:r>
              <a:rPr lang="ru-RU" sz="2000" b="1" spc="-70" dirty="0">
                <a:cs typeface="Calibri" panose="020F0502020204030204" pitchFamily="34" charset="0"/>
              </a:rPr>
              <a:t> </a:t>
            </a:r>
            <a:r>
              <a:rPr lang="ru-RU" sz="2000" b="1" dirty="0">
                <a:cs typeface="Calibri" panose="020F0502020204030204" pitchFamily="34" charset="0"/>
              </a:rPr>
              <a:t>пробы</a:t>
            </a:r>
            <a:r>
              <a:rPr lang="ru-RU" sz="2000" b="1" spc="-90" dirty="0">
                <a:cs typeface="Calibri" panose="020F0502020204030204" pitchFamily="34" charset="0"/>
              </a:rPr>
              <a:t> </a:t>
            </a:r>
            <a:r>
              <a:rPr lang="ru-RU" sz="2000" b="1" spc="-10" dirty="0">
                <a:cs typeface="Calibri" panose="020F0502020204030204" pitchFamily="34" charset="0"/>
              </a:rPr>
              <a:t>спортсмен</a:t>
            </a:r>
            <a:r>
              <a:rPr lang="ru-RU" sz="2000" b="1" spc="-75" dirty="0">
                <a:cs typeface="Calibri" panose="020F0502020204030204" pitchFamily="34" charset="0"/>
              </a:rPr>
              <a:t> </a:t>
            </a:r>
            <a:r>
              <a:rPr lang="ru-RU" sz="2000" b="1" spc="-10" dirty="0">
                <a:cs typeface="Calibri" panose="020F0502020204030204" pitchFamily="34" charset="0"/>
              </a:rPr>
              <a:t>проводит</a:t>
            </a:r>
            <a:r>
              <a:rPr lang="ru-RU" sz="2000" b="1" spc="-105" dirty="0">
                <a:cs typeface="Calibri" panose="020F0502020204030204" pitchFamily="34" charset="0"/>
              </a:rPr>
              <a:t> </a:t>
            </a:r>
            <a:r>
              <a:rPr lang="ru-RU" sz="2000" b="1" dirty="0">
                <a:cs typeface="Calibri" panose="020F0502020204030204" pitchFamily="34" charset="0"/>
              </a:rPr>
              <a:t>в </a:t>
            </a:r>
            <a:r>
              <a:rPr lang="ru-RU" sz="2000" b="1" spc="-20" dirty="0">
                <a:cs typeface="Calibri" panose="020F0502020204030204" pitchFamily="34" charset="0"/>
              </a:rPr>
              <a:t>комнате </a:t>
            </a:r>
            <a:r>
              <a:rPr lang="ru-RU" sz="2000" b="1" spc="-10" dirty="0">
                <a:cs typeface="Calibri" panose="020F0502020204030204" pitchFamily="34" charset="0"/>
              </a:rPr>
              <a:t>ожидания </a:t>
            </a:r>
            <a:r>
              <a:rPr lang="ru-RU" sz="2000" b="1" spc="-20" dirty="0">
                <a:solidFill>
                  <a:srgbClr val="0070C0"/>
                </a:solidFill>
                <a:cs typeface="Calibri" panose="020F0502020204030204" pitchFamily="34" charset="0"/>
              </a:rPr>
              <a:t>под </a:t>
            </a:r>
            <a:r>
              <a:rPr lang="ru-RU" sz="2000" b="1" spc="-5" dirty="0">
                <a:solidFill>
                  <a:srgbClr val="0070C0"/>
                </a:solidFill>
                <a:cs typeface="Calibri" panose="020F0502020204030204" pitchFamily="34" charset="0"/>
              </a:rPr>
              <a:t>присмотром</a:t>
            </a:r>
            <a:r>
              <a:rPr lang="ru-RU" sz="2000" b="1" spc="-265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ru-RU" sz="2000" b="1" spc="-5" dirty="0" err="1">
                <a:solidFill>
                  <a:srgbClr val="0070C0"/>
                </a:solidFill>
                <a:cs typeface="Calibri" panose="020F0502020204030204" pitchFamily="34" charset="0"/>
              </a:rPr>
              <a:t>шаперона</a:t>
            </a:r>
            <a:endParaRPr lang="ru-RU" sz="20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0A410-8F17-43BE-8728-957E93C2F4EB}"/>
              </a:ext>
            </a:extLst>
          </p:cNvPr>
          <p:cNvSpPr txBox="1"/>
          <p:nvPr/>
        </p:nvSpPr>
        <p:spPr>
          <a:xfrm>
            <a:off x="6248574" y="4246729"/>
            <a:ext cx="2582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5" dirty="0">
                <a:cs typeface="Calibri" panose="020F0502020204030204" pitchFamily="34" charset="0"/>
              </a:rPr>
              <a:t>Каждый</a:t>
            </a:r>
            <a:r>
              <a:rPr lang="ru-RU" sz="2000" b="1" spc="-60" dirty="0">
                <a:cs typeface="Calibri" panose="020F0502020204030204" pitchFamily="34" charset="0"/>
              </a:rPr>
              <a:t> </a:t>
            </a:r>
            <a:r>
              <a:rPr lang="ru-RU" sz="2000" b="1" spc="-5" dirty="0">
                <a:cs typeface="Calibri" panose="020F0502020204030204" pitchFamily="34" charset="0"/>
              </a:rPr>
              <a:t>раз</a:t>
            </a:r>
            <a:r>
              <a:rPr lang="ru-RU" sz="2000" b="1" spc="-60" dirty="0">
                <a:cs typeface="Calibri" panose="020F0502020204030204" pitchFamily="34" charset="0"/>
              </a:rPr>
              <a:t> </a:t>
            </a:r>
            <a:r>
              <a:rPr lang="ru-RU" sz="2000" b="1" spc="-10" dirty="0">
                <a:cs typeface="Calibri" panose="020F0502020204030204" pitchFamily="34" charset="0"/>
              </a:rPr>
              <a:t>спортсмен</a:t>
            </a:r>
            <a:r>
              <a:rPr lang="ru-RU" sz="2000" b="1" spc="-70" dirty="0">
                <a:cs typeface="Calibri" panose="020F0502020204030204" pitchFamily="34" charset="0"/>
              </a:rPr>
              <a:t> </a:t>
            </a:r>
            <a:r>
              <a:rPr lang="ru-RU" sz="2000" b="1" spc="-15" dirty="0">
                <a:cs typeface="Calibri" panose="020F0502020204030204" pitchFamily="34" charset="0"/>
              </a:rPr>
              <a:t>начинает</a:t>
            </a:r>
            <a:r>
              <a:rPr lang="ru-RU" sz="2000" b="1" spc="-90" dirty="0">
                <a:cs typeface="Calibri" panose="020F0502020204030204" pitchFamily="34" charset="0"/>
              </a:rPr>
              <a:t> </a:t>
            </a:r>
            <a:r>
              <a:rPr lang="ru-RU" sz="2000" b="1" spc="-15" dirty="0">
                <a:cs typeface="Calibri" panose="020F0502020204030204" pitchFamily="34" charset="0"/>
              </a:rPr>
              <a:t>выполнять</a:t>
            </a:r>
            <a:r>
              <a:rPr lang="ru-RU" sz="2000" b="1" spc="-100" dirty="0">
                <a:cs typeface="Calibri" panose="020F0502020204030204" pitchFamily="34" charset="0"/>
              </a:rPr>
              <a:t> </a:t>
            </a:r>
            <a:r>
              <a:rPr lang="ru-RU" sz="2000" b="1" spc="-15" dirty="0">
                <a:cs typeface="Calibri" panose="020F0502020204030204" pitchFamily="34" charset="0"/>
              </a:rPr>
              <a:t>все</a:t>
            </a:r>
            <a:r>
              <a:rPr lang="ru-RU" sz="2000" b="1" spc="-125" dirty="0">
                <a:cs typeface="Calibri" panose="020F0502020204030204" pitchFamily="34" charset="0"/>
              </a:rPr>
              <a:t> </a:t>
            </a:r>
            <a:r>
              <a:rPr lang="ru-RU" sz="2000" b="1" spc="-5" dirty="0">
                <a:cs typeface="Calibri" panose="020F0502020204030204" pitchFamily="34" charset="0"/>
              </a:rPr>
              <a:t>действия</a:t>
            </a:r>
            <a:r>
              <a:rPr lang="ru-RU" sz="2000" b="1" spc="-95" dirty="0"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с </a:t>
            </a:r>
            <a:r>
              <a:rPr lang="ru-RU" sz="2000" b="1" spc="-5" dirty="0">
                <a:solidFill>
                  <a:srgbClr val="0070C0"/>
                </a:solidFill>
                <a:cs typeface="Calibri" panose="020F0502020204030204" pitchFamily="34" charset="0"/>
              </a:rPr>
              <a:t>момента выбора</a:t>
            </a:r>
            <a:r>
              <a:rPr lang="ru-RU" sz="2000" b="1" spc="-204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cs typeface="Calibri" panose="020F0502020204030204" pitchFamily="34" charset="0"/>
              </a:rPr>
              <a:t>мочеприемника</a:t>
            </a:r>
            <a:endParaRPr lang="ru-RU" sz="20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75F699-8A09-4119-85D4-707BD3962F50}"/>
              </a:ext>
            </a:extLst>
          </p:cNvPr>
          <p:cNvSpPr/>
          <p:nvPr/>
        </p:nvSpPr>
        <p:spPr>
          <a:xfrm>
            <a:off x="8709528" y="4256619"/>
            <a:ext cx="3085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480"/>
              </a:spcBef>
              <a:buClr>
                <a:srgbClr val="0070C0"/>
              </a:buClr>
              <a:tabLst>
                <a:tab pos="354965" algn="l"/>
                <a:tab pos="355600" algn="l"/>
              </a:tabLst>
            </a:pPr>
            <a:r>
              <a:rPr lang="ru-RU" sz="2000" b="1" dirty="0">
                <a:cs typeface="Calibri" panose="020F0502020204030204" pitchFamily="34" charset="0"/>
              </a:rPr>
              <a:t>Проба с первой </a:t>
            </a:r>
            <a:r>
              <a:rPr lang="ru-RU" sz="2000" b="1" spc="-5" dirty="0">
                <a:cs typeface="Calibri" panose="020F0502020204030204" pitchFamily="34" charset="0"/>
              </a:rPr>
              <a:t>(первых) попыток </a:t>
            </a:r>
            <a:r>
              <a:rPr lang="ru-RU" sz="2000" b="1" spc="-5" dirty="0">
                <a:solidFill>
                  <a:srgbClr val="0070C0"/>
                </a:solidFill>
                <a:cs typeface="Calibri" panose="020F0502020204030204" pitchFamily="34" charset="0"/>
              </a:rPr>
              <a:t>смешивается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с </a:t>
            </a:r>
            <a:r>
              <a:rPr lang="ru-RU" sz="2000" b="1" spc="-5" dirty="0">
                <a:solidFill>
                  <a:srgbClr val="0070C0"/>
                </a:solidFill>
                <a:cs typeface="Calibri" panose="020F0502020204030204" pitchFamily="34" charset="0"/>
              </a:rPr>
              <a:t>последней</a:t>
            </a:r>
            <a:r>
              <a:rPr lang="ru-RU" sz="2000" b="1" spc="-5" dirty="0">
                <a:cs typeface="Calibri" panose="020F0502020204030204" pitchFamily="34" charset="0"/>
              </a:rPr>
              <a:t>, </a:t>
            </a:r>
            <a:r>
              <a:rPr lang="ru-RU" sz="2000" b="1" dirty="0">
                <a:cs typeface="Calibri" panose="020F0502020204030204" pitchFamily="34" charset="0"/>
              </a:rPr>
              <a:t>и  </a:t>
            </a:r>
            <a:r>
              <a:rPr lang="ru-RU" sz="2000" b="1" spc="-10" dirty="0">
                <a:cs typeface="Calibri" panose="020F0502020204030204" pitchFamily="34" charset="0"/>
              </a:rPr>
              <a:t>если</a:t>
            </a:r>
            <a:r>
              <a:rPr lang="ru-RU" sz="2000" b="1" spc="-90" dirty="0">
                <a:cs typeface="Calibri" panose="020F0502020204030204" pitchFamily="34" charset="0"/>
              </a:rPr>
              <a:t> </a:t>
            </a:r>
            <a:r>
              <a:rPr lang="ru-RU" sz="2000" b="1" dirty="0">
                <a:cs typeface="Calibri" panose="020F0502020204030204" pitchFamily="34" charset="0"/>
              </a:rPr>
              <a:t>ее</a:t>
            </a:r>
            <a:r>
              <a:rPr lang="ru-RU" sz="2000" b="1" spc="-114" dirty="0">
                <a:cs typeface="Calibri" panose="020F0502020204030204" pitchFamily="34" charset="0"/>
              </a:rPr>
              <a:t> </a:t>
            </a:r>
            <a:r>
              <a:rPr lang="ru-RU" sz="2000" b="1" spc="-5" dirty="0">
                <a:cs typeface="Calibri" panose="020F0502020204030204" pitchFamily="34" charset="0"/>
              </a:rPr>
              <a:t>объем</a:t>
            </a:r>
            <a:r>
              <a:rPr lang="ru-RU" sz="2000" b="1" spc="-114" dirty="0">
                <a:cs typeface="Calibri" panose="020F0502020204030204" pitchFamily="34" charset="0"/>
              </a:rPr>
              <a:t> </a:t>
            </a:r>
            <a:r>
              <a:rPr lang="ru-RU" sz="2000" b="1" spc="-15" dirty="0">
                <a:cs typeface="Calibri" panose="020F0502020204030204" pitchFamily="34" charset="0"/>
              </a:rPr>
              <a:t>достаточен,</a:t>
            </a:r>
            <a:r>
              <a:rPr lang="ru-RU" sz="2000" b="1" spc="-75" dirty="0">
                <a:cs typeface="Calibri" panose="020F0502020204030204" pitchFamily="34" charset="0"/>
              </a:rPr>
              <a:t> </a:t>
            </a:r>
            <a:r>
              <a:rPr lang="ru-RU" sz="2000" b="1" spc="-5" dirty="0">
                <a:cs typeface="Calibri" panose="020F0502020204030204" pitchFamily="34" charset="0"/>
              </a:rPr>
              <a:t>процедура</a:t>
            </a:r>
            <a:r>
              <a:rPr lang="ru-RU" sz="2000" b="1" spc="-80" dirty="0">
                <a:cs typeface="Calibri" panose="020F0502020204030204" pitchFamily="34" charset="0"/>
              </a:rPr>
              <a:t> </a:t>
            </a:r>
            <a:r>
              <a:rPr lang="ru-RU" sz="2000" b="1" spc="-20" dirty="0">
                <a:cs typeface="Calibri" panose="020F0502020204030204" pitchFamily="34" charset="0"/>
              </a:rPr>
              <a:t>продолжается</a:t>
            </a:r>
            <a:r>
              <a:rPr lang="ru-RU" sz="2000" b="1" spc="-85" dirty="0">
                <a:cs typeface="Calibri" panose="020F0502020204030204" pitchFamily="34" charset="0"/>
              </a:rPr>
              <a:t> </a:t>
            </a:r>
            <a:r>
              <a:rPr lang="ru-RU" sz="2000" b="1" dirty="0">
                <a:cs typeface="Calibri" panose="020F0502020204030204" pitchFamily="34" charset="0"/>
              </a:rPr>
              <a:t>в</a:t>
            </a:r>
            <a:r>
              <a:rPr lang="ru-RU" sz="2000" b="1" spc="-60" dirty="0">
                <a:cs typeface="Calibri" panose="020F0502020204030204" pitchFamily="34" charset="0"/>
              </a:rPr>
              <a:t> </a:t>
            </a:r>
            <a:r>
              <a:rPr lang="ru-RU" sz="2000" b="1" spc="-5" dirty="0">
                <a:cs typeface="Calibri" panose="020F0502020204030204" pitchFamily="34" charset="0"/>
              </a:rPr>
              <a:t>стандартном  режиме</a:t>
            </a:r>
            <a:endParaRPr lang="ru-RU" sz="2000" b="1" dirty="0">
              <a:cs typeface="Calibri" panose="020F0502020204030204" pitchFamily="34" charset="0"/>
            </a:endParaRPr>
          </a:p>
        </p:txBody>
      </p:sp>
      <p:sp>
        <p:nvSpPr>
          <p:cNvPr id="191" name="Freeform 19">
            <a:extLst>
              <a:ext uri="{FF2B5EF4-FFF2-40B4-BE49-F238E27FC236}">
                <a16:creationId xmlns:a16="http://schemas.microsoft.com/office/drawing/2014/main" id="{DB2D6F43-8C12-4688-8522-29028A85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197" y="2929928"/>
            <a:ext cx="510105" cy="552997"/>
          </a:xfrm>
          <a:custGeom>
            <a:avLst/>
            <a:gdLst>
              <a:gd name="T0" fmla="*/ 10817 w 634"/>
              <a:gd name="T1" fmla="*/ 85432 h 635"/>
              <a:gd name="T2" fmla="*/ 10817 w 634"/>
              <a:gd name="T3" fmla="*/ 85432 h 635"/>
              <a:gd name="T4" fmla="*/ 79684 w 634"/>
              <a:gd name="T5" fmla="*/ 85432 h 635"/>
              <a:gd name="T6" fmla="*/ 85093 w 634"/>
              <a:gd name="T7" fmla="*/ 80002 h 635"/>
              <a:gd name="T8" fmla="*/ 79684 w 634"/>
              <a:gd name="T9" fmla="*/ 74934 h 635"/>
              <a:gd name="T10" fmla="*/ 26682 w 634"/>
              <a:gd name="T11" fmla="*/ 74934 h 635"/>
              <a:gd name="T12" fmla="*/ 116822 w 634"/>
              <a:gd name="T13" fmla="*/ 16290 h 635"/>
              <a:gd name="T14" fmla="*/ 212372 w 634"/>
              <a:gd name="T15" fmla="*/ 101360 h 635"/>
              <a:gd name="T16" fmla="*/ 228236 w 634"/>
              <a:gd name="T17" fmla="*/ 101360 h 635"/>
              <a:gd name="T18" fmla="*/ 116822 w 634"/>
              <a:gd name="T19" fmla="*/ 0 h 635"/>
              <a:gd name="T20" fmla="*/ 15865 w 634"/>
              <a:gd name="T21" fmla="*/ 58644 h 635"/>
              <a:gd name="T22" fmla="*/ 15865 w 634"/>
              <a:gd name="T23" fmla="*/ 10860 h 635"/>
              <a:gd name="T24" fmla="*/ 10817 w 634"/>
              <a:gd name="T25" fmla="*/ 0 h 635"/>
              <a:gd name="T26" fmla="*/ 0 w 634"/>
              <a:gd name="T27" fmla="*/ 10860 h 635"/>
              <a:gd name="T28" fmla="*/ 0 w 634"/>
              <a:gd name="T29" fmla="*/ 80002 h 635"/>
              <a:gd name="T30" fmla="*/ 10817 w 634"/>
              <a:gd name="T31" fmla="*/ 85432 h 635"/>
              <a:gd name="T32" fmla="*/ 223189 w 634"/>
              <a:gd name="T33" fmla="*/ 144077 h 635"/>
              <a:gd name="T34" fmla="*/ 223189 w 634"/>
              <a:gd name="T35" fmla="*/ 144077 h 635"/>
              <a:gd name="T36" fmla="*/ 148552 w 634"/>
              <a:gd name="T37" fmla="*/ 144077 h 635"/>
              <a:gd name="T38" fmla="*/ 143504 w 634"/>
              <a:gd name="T39" fmla="*/ 149507 h 635"/>
              <a:gd name="T40" fmla="*/ 148552 w 634"/>
              <a:gd name="T41" fmla="*/ 160005 h 635"/>
              <a:gd name="T42" fmla="*/ 206963 w 634"/>
              <a:gd name="T43" fmla="*/ 160005 h 635"/>
              <a:gd name="T44" fmla="*/ 116822 w 634"/>
              <a:gd name="T45" fmla="*/ 213219 h 635"/>
              <a:gd name="T46" fmla="*/ 15865 w 634"/>
              <a:gd name="T47" fmla="*/ 128149 h 635"/>
              <a:gd name="T48" fmla="*/ 5408 w 634"/>
              <a:gd name="T49" fmla="*/ 128149 h 635"/>
              <a:gd name="T50" fmla="*/ 116822 w 634"/>
              <a:gd name="T51" fmla="*/ 229509 h 635"/>
              <a:gd name="T52" fmla="*/ 212372 w 634"/>
              <a:gd name="T53" fmla="*/ 170865 h 635"/>
              <a:gd name="T54" fmla="*/ 212372 w 634"/>
              <a:gd name="T55" fmla="*/ 224079 h 635"/>
              <a:gd name="T56" fmla="*/ 223189 w 634"/>
              <a:gd name="T57" fmla="*/ 229509 h 635"/>
              <a:gd name="T58" fmla="*/ 228236 w 634"/>
              <a:gd name="T59" fmla="*/ 224079 h 635"/>
              <a:gd name="T60" fmla="*/ 228236 w 634"/>
              <a:gd name="T61" fmla="*/ 149507 h 635"/>
              <a:gd name="T62" fmla="*/ 223189 w 634"/>
              <a:gd name="T63" fmla="*/ 144077 h 6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bg1"/>
          </a:solidFill>
          <a:ln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grpSp>
        <p:nvGrpSpPr>
          <p:cNvPr id="192" name="Group 3">
            <a:extLst>
              <a:ext uri="{FF2B5EF4-FFF2-40B4-BE49-F238E27FC236}">
                <a16:creationId xmlns:a16="http://schemas.microsoft.com/office/drawing/2014/main" id="{287B2DA3-62C7-4C5A-B585-BDA2EF4448DF}"/>
              </a:ext>
            </a:extLst>
          </p:cNvPr>
          <p:cNvGrpSpPr/>
          <p:nvPr/>
        </p:nvGrpSpPr>
        <p:grpSpPr>
          <a:xfrm>
            <a:off x="5933623" y="1673743"/>
            <a:ext cx="442738" cy="91650"/>
            <a:chOff x="5484268" y="1550643"/>
            <a:chExt cx="669282" cy="138546"/>
          </a:xfrm>
        </p:grpSpPr>
        <p:sp>
          <p:nvSpPr>
            <p:cNvPr id="193" name="Oval 4">
              <a:extLst>
                <a:ext uri="{FF2B5EF4-FFF2-40B4-BE49-F238E27FC236}">
                  <a16:creationId xmlns:a16="http://schemas.microsoft.com/office/drawing/2014/main" id="{479CEDBF-7282-4437-8565-74620E6B96DB}"/>
                </a:ext>
              </a:extLst>
            </p:cNvPr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4" name="Oval 5">
              <a:extLst>
                <a:ext uri="{FF2B5EF4-FFF2-40B4-BE49-F238E27FC236}">
                  <a16:creationId xmlns:a16="http://schemas.microsoft.com/office/drawing/2014/main" id="{DFADF509-BBA5-4CDF-B1B7-30FB9CBB68CE}"/>
                </a:ext>
              </a:extLst>
            </p:cNvPr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5" name="Oval 6">
              <a:extLst>
                <a:ext uri="{FF2B5EF4-FFF2-40B4-BE49-F238E27FC236}">
                  <a16:creationId xmlns:a16="http://schemas.microsoft.com/office/drawing/2014/main" id="{10655D3A-7287-4824-9C79-C44D3D0BFC52}"/>
                </a:ext>
              </a:extLst>
            </p:cNvPr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8" name="Freeform 165">
            <a:extLst>
              <a:ext uri="{FF2B5EF4-FFF2-40B4-BE49-F238E27FC236}">
                <a16:creationId xmlns:a16="http://schemas.microsoft.com/office/drawing/2014/main" id="{276B8CB9-215E-46D5-BED4-77284DBD7DA4}"/>
              </a:ext>
            </a:extLst>
          </p:cNvPr>
          <p:cNvSpPr>
            <a:spLocks noEditPoints="1"/>
          </p:cNvSpPr>
          <p:nvPr/>
        </p:nvSpPr>
        <p:spPr bwMode="auto">
          <a:xfrm>
            <a:off x="1766451" y="2996319"/>
            <a:ext cx="735197" cy="425262"/>
          </a:xfrm>
          <a:custGeom>
            <a:avLst/>
            <a:gdLst/>
            <a:ahLst/>
            <a:cxnLst>
              <a:cxn ang="0">
                <a:pos x="173" y="35"/>
              </a:cxn>
              <a:cxn ang="0">
                <a:pos x="173" y="0"/>
              </a:cxn>
              <a:cxn ang="0">
                <a:pos x="0" y="0"/>
              </a:cxn>
              <a:cxn ang="0">
                <a:pos x="0" y="103"/>
              </a:cxn>
              <a:cxn ang="0">
                <a:pos x="173" y="103"/>
              </a:cxn>
              <a:cxn ang="0">
                <a:pos x="173" y="81"/>
              </a:cxn>
              <a:cxn ang="0">
                <a:pos x="184" y="81"/>
              </a:cxn>
              <a:cxn ang="0">
                <a:pos x="184" y="35"/>
              </a:cxn>
              <a:cxn ang="0">
                <a:pos x="173" y="35"/>
              </a:cxn>
              <a:cxn ang="0">
                <a:pos x="149" y="81"/>
              </a:cxn>
              <a:cxn ang="0">
                <a:pos x="22" y="81"/>
              </a:cxn>
              <a:cxn ang="0">
                <a:pos x="22" y="22"/>
              </a:cxn>
              <a:cxn ang="0">
                <a:pos x="149" y="22"/>
              </a:cxn>
              <a:cxn ang="0">
                <a:pos x="149" y="81"/>
              </a:cxn>
            </a:cxnLst>
            <a:rect l="0" t="0" r="r" b="b"/>
            <a:pathLst>
              <a:path w="184" h="103">
                <a:moveTo>
                  <a:pt x="173" y="35"/>
                </a:moveTo>
                <a:lnTo>
                  <a:pt x="173" y="0"/>
                </a:lnTo>
                <a:lnTo>
                  <a:pt x="0" y="0"/>
                </a:lnTo>
                <a:lnTo>
                  <a:pt x="0" y="103"/>
                </a:lnTo>
                <a:lnTo>
                  <a:pt x="173" y="103"/>
                </a:lnTo>
                <a:lnTo>
                  <a:pt x="173" y="81"/>
                </a:lnTo>
                <a:lnTo>
                  <a:pt x="184" y="81"/>
                </a:lnTo>
                <a:lnTo>
                  <a:pt x="184" y="35"/>
                </a:lnTo>
                <a:lnTo>
                  <a:pt x="173" y="35"/>
                </a:lnTo>
                <a:close/>
                <a:moveTo>
                  <a:pt x="149" y="81"/>
                </a:moveTo>
                <a:lnTo>
                  <a:pt x="22" y="81"/>
                </a:lnTo>
                <a:lnTo>
                  <a:pt x="22" y="22"/>
                </a:lnTo>
                <a:lnTo>
                  <a:pt x="149" y="22"/>
                </a:lnTo>
                <a:lnTo>
                  <a:pt x="149" y="81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9" name="Freeform 166">
            <a:extLst>
              <a:ext uri="{FF2B5EF4-FFF2-40B4-BE49-F238E27FC236}">
                <a16:creationId xmlns:a16="http://schemas.microsoft.com/office/drawing/2014/main" id="{D30419BF-CA5E-430D-A516-0BA82EE92B1B}"/>
              </a:ext>
            </a:extLst>
          </p:cNvPr>
          <p:cNvSpPr>
            <a:spLocks/>
          </p:cNvSpPr>
          <p:nvPr/>
        </p:nvSpPr>
        <p:spPr bwMode="auto">
          <a:xfrm>
            <a:off x="1871526" y="3133457"/>
            <a:ext cx="428921" cy="15098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0"/>
              </a:cxn>
              <a:cxn ang="0">
                <a:pos x="0" y="33"/>
              </a:cxn>
              <a:cxn ang="0">
                <a:pos x="68" y="33"/>
              </a:cxn>
              <a:cxn ang="0">
                <a:pos x="33" y="0"/>
              </a:cxn>
            </a:cxnLst>
            <a:rect l="0" t="0" r="r" b="b"/>
            <a:pathLst>
              <a:path w="68" h="33">
                <a:moveTo>
                  <a:pt x="33" y="0"/>
                </a:moveTo>
                <a:lnTo>
                  <a:pt x="0" y="0"/>
                </a:lnTo>
                <a:lnTo>
                  <a:pt x="0" y="33"/>
                </a:lnTo>
                <a:lnTo>
                  <a:pt x="68" y="33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00" name="AutoShape 100">
            <a:extLst>
              <a:ext uri="{FF2B5EF4-FFF2-40B4-BE49-F238E27FC236}">
                <a16:creationId xmlns:a16="http://schemas.microsoft.com/office/drawing/2014/main" id="{A03819EE-F938-4DD0-8A3A-1454EBCB79A7}"/>
              </a:ext>
            </a:extLst>
          </p:cNvPr>
          <p:cNvSpPr>
            <a:spLocks/>
          </p:cNvSpPr>
          <p:nvPr/>
        </p:nvSpPr>
        <p:spPr bwMode="auto">
          <a:xfrm>
            <a:off x="7278296" y="2922356"/>
            <a:ext cx="519249" cy="5605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01" name="Freeform 107">
            <a:extLst>
              <a:ext uri="{FF2B5EF4-FFF2-40B4-BE49-F238E27FC236}">
                <a16:creationId xmlns:a16="http://schemas.microsoft.com/office/drawing/2014/main" id="{57014B92-FEB0-47BF-8A26-FFA30DADF299}"/>
              </a:ext>
            </a:extLst>
          </p:cNvPr>
          <p:cNvSpPr>
            <a:spLocks noEditPoints="1"/>
          </p:cNvSpPr>
          <p:nvPr/>
        </p:nvSpPr>
        <p:spPr bwMode="auto">
          <a:xfrm>
            <a:off x="4466342" y="2877578"/>
            <a:ext cx="658996" cy="564739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27" name="Group 17">
            <a:extLst>
              <a:ext uri="{FF2B5EF4-FFF2-40B4-BE49-F238E27FC236}">
                <a16:creationId xmlns:a16="http://schemas.microsoft.com/office/drawing/2014/main" id="{4BD07DA4-3C19-4769-936C-6B8FCCA91FF7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Parallelogram 18">
              <a:extLst>
                <a:ext uri="{FF2B5EF4-FFF2-40B4-BE49-F238E27FC236}">
                  <a16:creationId xmlns:a16="http://schemas.microsoft.com/office/drawing/2014/main" id="{015C8381-1267-4132-B87E-514CD0469A79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9" name="Parallelogram 19">
              <a:extLst>
                <a:ext uri="{FF2B5EF4-FFF2-40B4-BE49-F238E27FC236}">
                  <a16:creationId xmlns:a16="http://schemas.microsoft.com/office/drawing/2014/main" id="{C01E43E1-12F2-4FD2-9EAA-A08AF10928EB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22511026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38D2A-AE48-46B3-BA9E-5E128FC55CFF}"/>
              </a:ext>
            </a:extLst>
          </p:cNvPr>
          <p:cNvSpPr txBox="1"/>
          <p:nvPr/>
        </p:nvSpPr>
        <p:spPr>
          <a:xfrm>
            <a:off x="3873673" y="680759"/>
            <a:ext cx="4654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spc="-10" dirty="0">
                <a:cs typeface="Calibri" panose="020F0502020204030204" pitchFamily="34" charset="0"/>
              </a:rPr>
              <a:t>ДОПОЛНИТЕЛЬНАЯ ПРОБА</a:t>
            </a:r>
            <a:endParaRPr lang="en-US" sz="3000" b="1" dirty="0"/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A97F31D-70FA-44DE-A9E1-8BF952644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714" y="2405024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85">
            <a:extLst>
              <a:ext uri="{FF2B5EF4-FFF2-40B4-BE49-F238E27FC236}">
                <a16:creationId xmlns:a16="http://schemas.microsoft.com/office/drawing/2014/main" id="{75FF9244-B722-4711-8324-87FC66473F9B}"/>
              </a:ext>
            </a:extLst>
          </p:cNvPr>
          <p:cNvGrpSpPr/>
          <p:nvPr/>
        </p:nvGrpSpPr>
        <p:grpSpPr>
          <a:xfrm>
            <a:off x="3267092" y="2231402"/>
            <a:ext cx="1868076" cy="1868076"/>
            <a:chOff x="3800237" y="2257147"/>
            <a:chExt cx="1868076" cy="1868076"/>
          </a:xfrm>
          <a:solidFill>
            <a:srgbClr val="7030A0"/>
          </a:solidFill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7303517-B6B6-4254-80F4-E255BDAD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198D80E-E6A2-445B-B2C5-4F0D7D12B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A60D6E5-4B43-4FE1-A16D-08C801993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35FB4DE-9D6C-4C38-A064-4EF37C4E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CEC5ECB0-301A-47E7-823C-7A29123B8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2887BD9-BE8E-4277-BB99-81B50418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78DFC56-849E-480B-AD5E-EB7975567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9590101D-1D92-4025-948B-7716C4B3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7EF2E1C-02F8-41E6-8E90-751703D2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22FEF7B0-F283-46B8-9D01-401DD06B4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8868960E-3A85-445B-B411-2CC36B5FC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31A4911-BCF4-4E8E-81A0-90D764E1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1" name="Oval 5">
            <a:extLst>
              <a:ext uri="{FF2B5EF4-FFF2-40B4-BE49-F238E27FC236}">
                <a16:creationId xmlns:a16="http://schemas.microsoft.com/office/drawing/2014/main" id="{41859777-AD67-4BBD-9442-0D57C447E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086" y="2405024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2" name="Group 99">
            <a:extLst>
              <a:ext uri="{FF2B5EF4-FFF2-40B4-BE49-F238E27FC236}">
                <a16:creationId xmlns:a16="http://schemas.microsoft.com/office/drawing/2014/main" id="{122755DC-5E19-4170-AE22-9212B07D4D61}"/>
              </a:ext>
            </a:extLst>
          </p:cNvPr>
          <p:cNvGrpSpPr/>
          <p:nvPr/>
        </p:nvGrpSpPr>
        <p:grpSpPr>
          <a:xfrm>
            <a:off x="7283464" y="2231402"/>
            <a:ext cx="1868076" cy="1868076"/>
            <a:chOff x="6546413" y="2257147"/>
            <a:chExt cx="1868076" cy="1868076"/>
          </a:xfrm>
          <a:solidFill>
            <a:srgbClr val="7030A0"/>
          </a:solidFill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77EC438-18D2-429C-8565-90561B0C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EB7C3D3-A042-46EF-AD2B-73ABC7B3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893AF382-AB7A-45BB-8E6E-F8F8BCFF8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5870F12-B5B6-4E69-8F00-1021AB7E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673D3C8-A79F-45B2-87E3-664D3F7F5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D65FB635-50B7-41B3-BCC1-E7578851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72BB703-ADE5-4AD4-B672-3FE29B4F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56FAF180-8552-4315-81AB-B9F4884FF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3315F2D5-858C-43D9-86FA-4DFB5DBAD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C8E2102C-A7F2-42D5-8962-54BBA177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24651292-B5C0-4F59-A0EA-6C960E37E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DFFE36F1-8953-4C32-A4E1-C849E9B00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249CCE2-798F-4251-B3CD-3167F9D3C307}"/>
              </a:ext>
            </a:extLst>
          </p:cNvPr>
          <p:cNvSpPr txBox="1"/>
          <p:nvPr/>
        </p:nvSpPr>
        <p:spPr>
          <a:xfrm>
            <a:off x="10149257" y="6166941"/>
            <a:ext cx="1868076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1590354-46CB-4827-86C9-F1F17DE0DEAD}"/>
              </a:ext>
            </a:extLst>
          </p:cNvPr>
          <p:cNvSpPr/>
          <p:nvPr/>
        </p:nvSpPr>
        <p:spPr>
          <a:xfrm>
            <a:off x="10627463" y="0"/>
            <a:ext cx="929447" cy="680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AF83F5-0EF5-4311-8172-73759F5A6964}"/>
              </a:ext>
            </a:extLst>
          </p:cNvPr>
          <p:cNvSpPr txBox="1"/>
          <p:nvPr/>
        </p:nvSpPr>
        <p:spPr>
          <a:xfrm>
            <a:off x="3000872" y="4249372"/>
            <a:ext cx="302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06755" algn="ctr">
              <a:spcBef>
                <a:spcPts val="100"/>
              </a:spcBef>
              <a:buClr>
                <a:srgbClr val="0070C0"/>
              </a:buClr>
              <a:tabLst>
                <a:tab pos="354965" algn="l"/>
                <a:tab pos="355600" algn="l"/>
              </a:tabLst>
            </a:pPr>
            <a:r>
              <a:rPr lang="ru-RU" sz="2400" b="1" dirty="0">
                <a:cs typeface="Calibri Light" panose="020F0302020204030204" pitchFamily="34" charset="0"/>
              </a:rPr>
              <a:t>Плотность пробы не соответствует </a:t>
            </a:r>
            <a:r>
              <a:rPr lang="ru-RU" sz="2400" b="1" dirty="0">
                <a:solidFill>
                  <a:srgbClr val="0070C0"/>
                </a:solidFill>
                <a:cs typeface="Calibri Light" panose="020F0302020204030204" pitchFamily="34" charset="0"/>
              </a:rPr>
              <a:t>минимальному </a:t>
            </a:r>
            <a:r>
              <a:rPr lang="ru-RU" sz="2400" b="1" dirty="0">
                <a:cs typeface="Calibri Light" panose="020F0302020204030204" pitchFamily="34" charset="0"/>
              </a:rPr>
              <a:t>требуемому значению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3ED584-734F-44B4-8D32-0B12CBED16B3}"/>
              </a:ext>
            </a:extLst>
          </p:cNvPr>
          <p:cNvSpPr txBox="1"/>
          <p:nvPr/>
        </p:nvSpPr>
        <p:spPr>
          <a:xfrm>
            <a:off x="6729900" y="4295388"/>
            <a:ext cx="4214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36625" algn="ctr">
              <a:spcBef>
                <a:spcPts val="480"/>
              </a:spcBef>
              <a:buClr>
                <a:srgbClr val="0070C0"/>
              </a:buClr>
              <a:tabLst>
                <a:tab pos="354965" algn="l"/>
                <a:tab pos="355600" algn="l"/>
              </a:tabLst>
            </a:pPr>
            <a:r>
              <a:rPr lang="ru-RU" sz="2400" b="1" dirty="0">
                <a:cs typeface="Calibri Light" panose="020F0302020204030204" pitchFamily="34" charset="0"/>
              </a:rPr>
              <a:t>По ряду факторов ИДК может принять решение </a:t>
            </a:r>
            <a:r>
              <a:rPr lang="ru-RU" sz="2400" b="1" dirty="0">
                <a:solidFill>
                  <a:srgbClr val="0070C0"/>
                </a:solidFill>
                <a:cs typeface="Calibri Light" panose="020F0302020204030204" pitchFamily="34" charset="0"/>
              </a:rPr>
              <a:t>отобрать еще одну пробу </a:t>
            </a:r>
            <a:r>
              <a:rPr lang="ru-RU" sz="2400" b="1" dirty="0">
                <a:cs typeface="Calibri Light" panose="020F0302020204030204" pitchFamily="34" charset="0"/>
              </a:rPr>
              <a:t>у спортсмена </a:t>
            </a:r>
          </a:p>
        </p:txBody>
      </p:sp>
      <p:sp>
        <p:nvSpPr>
          <p:cNvPr id="69" name="Freeform 19">
            <a:extLst>
              <a:ext uri="{FF2B5EF4-FFF2-40B4-BE49-F238E27FC236}">
                <a16:creationId xmlns:a16="http://schemas.microsoft.com/office/drawing/2014/main" id="{FFC2121F-7606-4817-B770-819BD42E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197" y="2929928"/>
            <a:ext cx="510105" cy="552997"/>
          </a:xfrm>
          <a:custGeom>
            <a:avLst/>
            <a:gdLst>
              <a:gd name="T0" fmla="*/ 10817 w 634"/>
              <a:gd name="T1" fmla="*/ 85432 h 635"/>
              <a:gd name="T2" fmla="*/ 10817 w 634"/>
              <a:gd name="T3" fmla="*/ 85432 h 635"/>
              <a:gd name="T4" fmla="*/ 79684 w 634"/>
              <a:gd name="T5" fmla="*/ 85432 h 635"/>
              <a:gd name="T6" fmla="*/ 85093 w 634"/>
              <a:gd name="T7" fmla="*/ 80002 h 635"/>
              <a:gd name="T8" fmla="*/ 79684 w 634"/>
              <a:gd name="T9" fmla="*/ 74934 h 635"/>
              <a:gd name="T10" fmla="*/ 26682 w 634"/>
              <a:gd name="T11" fmla="*/ 74934 h 635"/>
              <a:gd name="T12" fmla="*/ 116822 w 634"/>
              <a:gd name="T13" fmla="*/ 16290 h 635"/>
              <a:gd name="T14" fmla="*/ 212372 w 634"/>
              <a:gd name="T15" fmla="*/ 101360 h 635"/>
              <a:gd name="T16" fmla="*/ 228236 w 634"/>
              <a:gd name="T17" fmla="*/ 101360 h 635"/>
              <a:gd name="T18" fmla="*/ 116822 w 634"/>
              <a:gd name="T19" fmla="*/ 0 h 635"/>
              <a:gd name="T20" fmla="*/ 15865 w 634"/>
              <a:gd name="T21" fmla="*/ 58644 h 635"/>
              <a:gd name="T22" fmla="*/ 15865 w 634"/>
              <a:gd name="T23" fmla="*/ 10860 h 635"/>
              <a:gd name="T24" fmla="*/ 10817 w 634"/>
              <a:gd name="T25" fmla="*/ 0 h 635"/>
              <a:gd name="T26" fmla="*/ 0 w 634"/>
              <a:gd name="T27" fmla="*/ 10860 h 635"/>
              <a:gd name="T28" fmla="*/ 0 w 634"/>
              <a:gd name="T29" fmla="*/ 80002 h 635"/>
              <a:gd name="T30" fmla="*/ 10817 w 634"/>
              <a:gd name="T31" fmla="*/ 85432 h 635"/>
              <a:gd name="T32" fmla="*/ 223189 w 634"/>
              <a:gd name="T33" fmla="*/ 144077 h 635"/>
              <a:gd name="T34" fmla="*/ 223189 w 634"/>
              <a:gd name="T35" fmla="*/ 144077 h 635"/>
              <a:gd name="T36" fmla="*/ 148552 w 634"/>
              <a:gd name="T37" fmla="*/ 144077 h 635"/>
              <a:gd name="T38" fmla="*/ 143504 w 634"/>
              <a:gd name="T39" fmla="*/ 149507 h 635"/>
              <a:gd name="T40" fmla="*/ 148552 w 634"/>
              <a:gd name="T41" fmla="*/ 160005 h 635"/>
              <a:gd name="T42" fmla="*/ 206963 w 634"/>
              <a:gd name="T43" fmla="*/ 160005 h 635"/>
              <a:gd name="T44" fmla="*/ 116822 w 634"/>
              <a:gd name="T45" fmla="*/ 213219 h 635"/>
              <a:gd name="T46" fmla="*/ 15865 w 634"/>
              <a:gd name="T47" fmla="*/ 128149 h 635"/>
              <a:gd name="T48" fmla="*/ 5408 w 634"/>
              <a:gd name="T49" fmla="*/ 128149 h 635"/>
              <a:gd name="T50" fmla="*/ 116822 w 634"/>
              <a:gd name="T51" fmla="*/ 229509 h 635"/>
              <a:gd name="T52" fmla="*/ 212372 w 634"/>
              <a:gd name="T53" fmla="*/ 170865 h 635"/>
              <a:gd name="T54" fmla="*/ 212372 w 634"/>
              <a:gd name="T55" fmla="*/ 224079 h 635"/>
              <a:gd name="T56" fmla="*/ 223189 w 634"/>
              <a:gd name="T57" fmla="*/ 229509 h 635"/>
              <a:gd name="T58" fmla="*/ 228236 w 634"/>
              <a:gd name="T59" fmla="*/ 224079 h 635"/>
              <a:gd name="T60" fmla="*/ 228236 w 634"/>
              <a:gd name="T61" fmla="*/ 149507 h 635"/>
              <a:gd name="T62" fmla="*/ 223189 w 634"/>
              <a:gd name="T63" fmla="*/ 144077 h 6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" name="Group 3">
            <a:extLst>
              <a:ext uri="{FF2B5EF4-FFF2-40B4-BE49-F238E27FC236}">
                <a16:creationId xmlns:a16="http://schemas.microsoft.com/office/drawing/2014/main" id="{CD3D75E8-301F-4D50-8B38-DF21C40AC432}"/>
              </a:ext>
            </a:extLst>
          </p:cNvPr>
          <p:cNvGrpSpPr/>
          <p:nvPr/>
        </p:nvGrpSpPr>
        <p:grpSpPr>
          <a:xfrm>
            <a:off x="5933623" y="1673743"/>
            <a:ext cx="442738" cy="91650"/>
            <a:chOff x="5484268" y="1550643"/>
            <a:chExt cx="669282" cy="138546"/>
          </a:xfrm>
        </p:grpSpPr>
        <p:sp>
          <p:nvSpPr>
            <p:cNvPr id="71" name="Oval 4">
              <a:extLst>
                <a:ext uri="{FF2B5EF4-FFF2-40B4-BE49-F238E27FC236}">
                  <a16:creationId xmlns:a16="http://schemas.microsoft.com/office/drawing/2014/main" id="{29C75F04-EDD1-4CC0-96D7-E0F62032AAF6}"/>
                </a:ext>
              </a:extLst>
            </p:cNvPr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2" name="Oval 5">
              <a:extLst>
                <a:ext uri="{FF2B5EF4-FFF2-40B4-BE49-F238E27FC236}">
                  <a16:creationId xmlns:a16="http://schemas.microsoft.com/office/drawing/2014/main" id="{6A841806-4367-4D20-B314-02FDBB682FA2}"/>
                </a:ext>
              </a:extLst>
            </p:cNvPr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3" name="Oval 6">
              <a:extLst>
                <a:ext uri="{FF2B5EF4-FFF2-40B4-BE49-F238E27FC236}">
                  <a16:creationId xmlns:a16="http://schemas.microsoft.com/office/drawing/2014/main" id="{655BB3BC-06C0-4510-96A1-B2259AED111E}"/>
                </a:ext>
              </a:extLst>
            </p:cNvPr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4" name="Freeform 165">
            <a:extLst>
              <a:ext uri="{FF2B5EF4-FFF2-40B4-BE49-F238E27FC236}">
                <a16:creationId xmlns:a16="http://schemas.microsoft.com/office/drawing/2014/main" id="{76EF7587-F668-4F15-900A-9BB13B15D5B3}"/>
              </a:ext>
            </a:extLst>
          </p:cNvPr>
          <p:cNvSpPr>
            <a:spLocks noEditPoints="1"/>
          </p:cNvSpPr>
          <p:nvPr/>
        </p:nvSpPr>
        <p:spPr bwMode="auto">
          <a:xfrm>
            <a:off x="1730238" y="2983532"/>
            <a:ext cx="735197" cy="425262"/>
          </a:xfrm>
          <a:custGeom>
            <a:avLst/>
            <a:gdLst/>
            <a:ahLst/>
            <a:cxnLst>
              <a:cxn ang="0">
                <a:pos x="173" y="35"/>
              </a:cxn>
              <a:cxn ang="0">
                <a:pos x="173" y="0"/>
              </a:cxn>
              <a:cxn ang="0">
                <a:pos x="0" y="0"/>
              </a:cxn>
              <a:cxn ang="0">
                <a:pos x="0" y="103"/>
              </a:cxn>
              <a:cxn ang="0">
                <a:pos x="173" y="103"/>
              </a:cxn>
              <a:cxn ang="0">
                <a:pos x="173" y="81"/>
              </a:cxn>
              <a:cxn ang="0">
                <a:pos x="184" y="81"/>
              </a:cxn>
              <a:cxn ang="0">
                <a:pos x="184" y="35"/>
              </a:cxn>
              <a:cxn ang="0">
                <a:pos x="173" y="35"/>
              </a:cxn>
              <a:cxn ang="0">
                <a:pos x="149" y="81"/>
              </a:cxn>
              <a:cxn ang="0">
                <a:pos x="22" y="81"/>
              </a:cxn>
              <a:cxn ang="0">
                <a:pos x="22" y="22"/>
              </a:cxn>
              <a:cxn ang="0">
                <a:pos x="149" y="22"/>
              </a:cxn>
              <a:cxn ang="0">
                <a:pos x="149" y="81"/>
              </a:cxn>
            </a:cxnLst>
            <a:rect l="0" t="0" r="r" b="b"/>
            <a:pathLst>
              <a:path w="184" h="103">
                <a:moveTo>
                  <a:pt x="173" y="35"/>
                </a:moveTo>
                <a:lnTo>
                  <a:pt x="173" y="0"/>
                </a:lnTo>
                <a:lnTo>
                  <a:pt x="0" y="0"/>
                </a:lnTo>
                <a:lnTo>
                  <a:pt x="0" y="103"/>
                </a:lnTo>
                <a:lnTo>
                  <a:pt x="173" y="103"/>
                </a:lnTo>
                <a:lnTo>
                  <a:pt x="173" y="81"/>
                </a:lnTo>
                <a:lnTo>
                  <a:pt x="184" y="81"/>
                </a:lnTo>
                <a:lnTo>
                  <a:pt x="184" y="35"/>
                </a:lnTo>
                <a:lnTo>
                  <a:pt x="173" y="35"/>
                </a:lnTo>
                <a:close/>
                <a:moveTo>
                  <a:pt x="149" y="81"/>
                </a:moveTo>
                <a:lnTo>
                  <a:pt x="22" y="81"/>
                </a:lnTo>
                <a:lnTo>
                  <a:pt x="22" y="22"/>
                </a:lnTo>
                <a:lnTo>
                  <a:pt x="149" y="22"/>
                </a:lnTo>
                <a:lnTo>
                  <a:pt x="149" y="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5" name="Freeform 166">
            <a:extLst>
              <a:ext uri="{FF2B5EF4-FFF2-40B4-BE49-F238E27FC236}">
                <a16:creationId xmlns:a16="http://schemas.microsoft.com/office/drawing/2014/main" id="{EBC7512B-640C-439D-917C-747618380BD9}"/>
              </a:ext>
            </a:extLst>
          </p:cNvPr>
          <p:cNvSpPr>
            <a:spLocks/>
          </p:cNvSpPr>
          <p:nvPr/>
        </p:nvSpPr>
        <p:spPr bwMode="auto">
          <a:xfrm>
            <a:off x="1835313" y="3120670"/>
            <a:ext cx="428921" cy="15098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0"/>
              </a:cxn>
              <a:cxn ang="0">
                <a:pos x="0" y="33"/>
              </a:cxn>
              <a:cxn ang="0">
                <a:pos x="68" y="33"/>
              </a:cxn>
              <a:cxn ang="0">
                <a:pos x="33" y="0"/>
              </a:cxn>
            </a:cxnLst>
            <a:rect l="0" t="0" r="r" b="b"/>
            <a:pathLst>
              <a:path w="68" h="33">
                <a:moveTo>
                  <a:pt x="33" y="0"/>
                </a:moveTo>
                <a:lnTo>
                  <a:pt x="0" y="0"/>
                </a:lnTo>
                <a:lnTo>
                  <a:pt x="0" y="33"/>
                </a:lnTo>
                <a:lnTo>
                  <a:pt x="68" y="33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8" name="Freeform 67">
            <a:extLst>
              <a:ext uri="{FF2B5EF4-FFF2-40B4-BE49-F238E27FC236}">
                <a16:creationId xmlns:a16="http://schemas.microsoft.com/office/drawing/2014/main" id="{16F954D0-3A79-41A0-BFDE-D92037E80B4F}"/>
              </a:ext>
            </a:extLst>
          </p:cNvPr>
          <p:cNvSpPr>
            <a:spLocks noEditPoints="1"/>
          </p:cNvSpPr>
          <p:nvPr/>
        </p:nvSpPr>
        <p:spPr bwMode="auto">
          <a:xfrm>
            <a:off x="3856762" y="2902863"/>
            <a:ext cx="644782" cy="553997"/>
          </a:xfrm>
          <a:custGeom>
            <a:avLst/>
            <a:gdLst>
              <a:gd name="T0" fmla="*/ 246955 w 256"/>
              <a:gd name="T1" fmla="*/ 136437 h 216"/>
              <a:gd name="T2" fmla="*/ 415925 w 256"/>
              <a:gd name="T3" fmla="*/ 136437 h 216"/>
              <a:gd name="T4" fmla="*/ 370433 w 256"/>
              <a:gd name="T5" fmla="*/ 116946 h 216"/>
              <a:gd name="T6" fmla="*/ 272951 w 256"/>
              <a:gd name="T7" fmla="*/ 136437 h 216"/>
              <a:gd name="T8" fmla="*/ 370433 w 256"/>
              <a:gd name="T9" fmla="*/ 155928 h 216"/>
              <a:gd name="T10" fmla="*/ 370433 w 256"/>
              <a:gd name="T11" fmla="*/ 116946 h 216"/>
              <a:gd name="T12" fmla="*/ 230708 w 256"/>
              <a:gd name="T13" fmla="*/ 29236 h 216"/>
              <a:gd name="T14" fmla="*/ 227459 w 256"/>
              <a:gd name="T15" fmla="*/ 19491 h 216"/>
              <a:gd name="T16" fmla="*/ 264827 w 256"/>
              <a:gd name="T17" fmla="*/ 11370 h 216"/>
              <a:gd name="T18" fmla="*/ 282699 w 256"/>
              <a:gd name="T19" fmla="*/ 45479 h 216"/>
              <a:gd name="T20" fmla="*/ 185217 w 256"/>
              <a:gd name="T21" fmla="*/ 29236 h 216"/>
              <a:gd name="T22" fmla="*/ 99107 w 256"/>
              <a:gd name="T23" fmla="*/ 110449 h 216"/>
              <a:gd name="T24" fmla="*/ 151098 w 256"/>
              <a:gd name="T25" fmla="*/ 11370 h 216"/>
              <a:gd name="T26" fmla="*/ 188466 w 256"/>
              <a:gd name="T27" fmla="*/ 19491 h 216"/>
              <a:gd name="T28" fmla="*/ 159221 w 256"/>
              <a:gd name="T29" fmla="*/ 129940 h 216"/>
              <a:gd name="T30" fmla="*/ 227459 w 256"/>
              <a:gd name="T31" fmla="*/ 136437 h 216"/>
              <a:gd name="T32" fmla="*/ 266452 w 256"/>
              <a:gd name="T33" fmla="*/ 292364 h 216"/>
              <a:gd name="T34" fmla="*/ 305445 w 256"/>
              <a:gd name="T35" fmla="*/ 292364 h 216"/>
              <a:gd name="T36" fmla="*/ 331440 w 256"/>
              <a:gd name="T37" fmla="*/ 240388 h 216"/>
              <a:gd name="T38" fmla="*/ 337939 w 256"/>
              <a:gd name="T39" fmla="*/ 336219 h 216"/>
              <a:gd name="T40" fmla="*/ 318443 w 256"/>
              <a:gd name="T41" fmla="*/ 350837 h 216"/>
              <a:gd name="T42" fmla="*/ 310319 w 256"/>
              <a:gd name="T43" fmla="*/ 350837 h 216"/>
              <a:gd name="T44" fmla="*/ 97482 w 256"/>
              <a:gd name="T45" fmla="*/ 350837 h 216"/>
              <a:gd name="T46" fmla="*/ 77986 w 256"/>
              <a:gd name="T47" fmla="*/ 336219 h 216"/>
              <a:gd name="T48" fmla="*/ 37368 w 256"/>
              <a:gd name="T49" fmla="*/ 168922 h 216"/>
              <a:gd name="T50" fmla="*/ 0 w 256"/>
              <a:gd name="T51" fmla="*/ 149431 h 216"/>
              <a:gd name="T52" fmla="*/ 94233 w 256"/>
              <a:gd name="T53" fmla="*/ 129940 h 216"/>
              <a:gd name="T54" fmla="*/ 188466 w 256"/>
              <a:gd name="T55" fmla="*/ 292364 h 216"/>
              <a:gd name="T56" fmla="*/ 227459 w 256"/>
              <a:gd name="T57" fmla="*/ 292364 h 216"/>
              <a:gd name="T58" fmla="*/ 207963 w 256"/>
              <a:gd name="T59" fmla="*/ 168922 h 216"/>
              <a:gd name="T60" fmla="*/ 188466 w 256"/>
              <a:gd name="T61" fmla="*/ 292364 h 216"/>
              <a:gd name="T62" fmla="*/ 129977 w 256"/>
              <a:gd name="T63" fmla="*/ 168922 h 216"/>
              <a:gd name="T64" fmla="*/ 110480 w 256"/>
              <a:gd name="T65" fmla="*/ 292364 h 216"/>
              <a:gd name="T66" fmla="*/ 149473 w 256"/>
              <a:gd name="T67" fmla="*/ 292364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16">
                <a:moveTo>
                  <a:pt x="204" y="136"/>
                </a:moveTo>
                <a:cubicBezTo>
                  <a:pt x="175" y="136"/>
                  <a:pt x="152" y="113"/>
                  <a:pt x="152" y="84"/>
                </a:cubicBezTo>
                <a:cubicBezTo>
                  <a:pt x="152" y="55"/>
                  <a:pt x="175" y="32"/>
                  <a:pt x="204" y="32"/>
                </a:cubicBezTo>
                <a:cubicBezTo>
                  <a:pt x="233" y="32"/>
                  <a:pt x="256" y="55"/>
                  <a:pt x="256" y="84"/>
                </a:cubicBezTo>
                <a:cubicBezTo>
                  <a:pt x="256" y="113"/>
                  <a:pt x="233" y="136"/>
                  <a:pt x="204" y="136"/>
                </a:cubicBezTo>
                <a:moveTo>
                  <a:pt x="228" y="72"/>
                </a:moveTo>
                <a:cubicBezTo>
                  <a:pt x="180" y="72"/>
                  <a:pt x="180" y="72"/>
                  <a:pt x="180" y="72"/>
                </a:cubicBezTo>
                <a:cubicBezTo>
                  <a:pt x="173" y="72"/>
                  <a:pt x="168" y="77"/>
                  <a:pt x="168" y="84"/>
                </a:cubicBezTo>
                <a:cubicBezTo>
                  <a:pt x="168" y="91"/>
                  <a:pt x="173" y="96"/>
                  <a:pt x="180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35" y="96"/>
                  <a:pt x="240" y="91"/>
                  <a:pt x="240" y="84"/>
                </a:cubicBezTo>
                <a:cubicBezTo>
                  <a:pt x="240" y="77"/>
                  <a:pt x="235" y="72"/>
                  <a:pt x="228" y="72"/>
                </a:cubicBezTo>
                <a:moveTo>
                  <a:pt x="155" y="43"/>
                </a:move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67" y="31"/>
                  <a:pt x="160" y="37"/>
                  <a:pt x="155" y="43"/>
                </a:cubicBezTo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  <a:moveTo>
                  <a:pt x="98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81"/>
                  <a:pt x="140" y="83"/>
                  <a:pt x="140" y="84"/>
                </a:cubicBezTo>
                <a:cubicBezTo>
                  <a:pt x="140" y="104"/>
                  <a:pt x="149" y="122"/>
                  <a:pt x="164" y="134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93" y="147"/>
                  <a:pt x="198" y="148"/>
                  <a:pt x="204" y="148"/>
                </a:cubicBezTo>
                <a:cubicBezTo>
                  <a:pt x="211" y="148"/>
                  <a:pt x="217" y="147"/>
                  <a:pt x="223" y="145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lose/>
                <a:moveTo>
                  <a:pt x="116" y="180"/>
                </a:move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lnTo>
                  <a:pt x="116" y="180"/>
                </a:lnTo>
                <a:close/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9" name="Freeform 68">
            <a:extLst>
              <a:ext uri="{FF2B5EF4-FFF2-40B4-BE49-F238E27FC236}">
                <a16:creationId xmlns:a16="http://schemas.microsoft.com/office/drawing/2014/main" id="{000FE8DD-1946-4938-AF5B-DC14DE4DB8AB}"/>
              </a:ext>
            </a:extLst>
          </p:cNvPr>
          <p:cNvSpPr>
            <a:spLocks noEditPoints="1"/>
          </p:cNvSpPr>
          <p:nvPr/>
        </p:nvSpPr>
        <p:spPr bwMode="auto">
          <a:xfrm>
            <a:off x="7862157" y="2888932"/>
            <a:ext cx="710689" cy="570304"/>
          </a:xfrm>
          <a:custGeom>
            <a:avLst/>
            <a:gdLst>
              <a:gd name="T0" fmla="*/ 246955 w 256"/>
              <a:gd name="T1" fmla="*/ 136437 h 216"/>
              <a:gd name="T2" fmla="*/ 415925 w 256"/>
              <a:gd name="T3" fmla="*/ 136437 h 216"/>
              <a:gd name="T4" fmla="*/ 370433 w 256"/>
              <a:gd name="T5" fmla="*/ 116946 h 216"/>
              <a:gd name="T6" fmla="*/ 350937 w 256"/>
              <a:gd name="T7" fmla="*/ 97455 h 216"/>
              <a:gd name="T8" fmla="*/ 311944 w 256"/>
              <a:gd name="T9" fmla="*/ 97455 h 216"/>
              <a:gd name="T10" fmla="*/ 292447 w 256"/>
              <a:gd name="T11" fmla="*/ 116946 h 216"/>
              <a:gd name="T12" fmla="*/ 292447 w 256"/>
              <a:gd name="T13" fmla="*/ 155928 h 216"/>
              <a:gd name="T14" fmla="*/ 311944 w 256"/>
              <a:gd name="T15" fmla="*/ 175419 h 216"/>
              <a:gd name="T16" fmla="*/ 350937 w 256"/>
              <a:gd name="T17" fmla="*/ 175419 h 216"/>
              <a:gd name="T18" fmla="*/ 370433 w 256"/>
              <a:gd name="T19" fmla="*/ 155928 h 216"/>
              <a:gd name="T20" fmla="*/ 370433 w 256"/>
              <a:gd name="T21" fmla="*/ 116946 h 216"/>
              <a:gd name="T22" fmla="*/ 230708 w 256"/>
              <a:gd name="T23" fmla="*/ 29236 h 216"/>
              <a:gd name="T24" fmla="*/ 227459 w 256"/>
              <a:gd name="T25" fmla="*/ 19491 h 216"/>
              <a:gd name="T26" fmla="*/ 264827 w 256"/>
              <a:gd name="T27" fmla="*/ 11370 h 216"/>
              <a:gd name="T28" fmla="*/ 282699 w 256"/>
              <a:gd name="T29" fmla="*/ 45479 h 216"/>
              <a:gd name="T30" fmla="*/ 185217 w 256"/>
              <a:gd name="T31" fmla="*/ 29236 h 216"/>
              <a:gd name="T32" fmla="*/ 99107 w 256"/>
              <a:gd name="T33" fmla="*/ 110449 h 216"/>
              <a:gd name="T34" fmla="*/ 151098 w 256"/>
              <a:gd name="T35" fmla="*/ 11370 h 216"/>
              <a:gd name="T36" fmla="*/ 188466 w 256"/>
              <a:gd name="T37" fmla="*/ 19491 h 216"/>
              <a:gd name="T38" fmla="*/ 159221 w 256"/>
              <a:gd name="T39" fmla="*/ 129940 h 216"/>
              <a:gd name="T40" fmla="*/ 227459 w 256"/>
              <a:gd name="T41" fmla="*/ 136437 h 216"/>
              <a:gd name="T42" fmla="*/ 266452 w 256"/>
              <a:gd name="T43" fmla="*/ 292364 h 216"/>
              <a:gd name="T44" fmla="*/ 305445 w 256"/>
              <a:gd name="T45" fmla="*/ 292364 h 216"/>
              <a:gd name="T46" fmla="*/ 331440 w 256"/>
              <a:gd name="T47" fmla="*/ 240388 h 216"/>
              <a:gd name="T48" fmla="*/ 337939 w 256"/>
              <a:gd name="T49" fmla="*/ 336219 h 216"/>
              <a:gd name="T50" fmla="*/ 318443 w 256"/>
              <a:gd name="T51" fmla="*/ 350837 h 216"/>
              <a:gd name="T52" fmla="*/ 310319 w 256"/>
              <a:gd name="T53" fmla="*/ 350837 h 216"/>
              <a:gd name="T54" fmla="*/ 97482 w 256"/>
              <a:gd name="T55" fmla="*/ 350837 h 216"/>
              <a:gd name="T56" fmla="*/ 77986 w 256"/>
              <a:gd name="T57" fmla="*/ 336219 h 216"/>
              <a:gd name="T58" fmla="*/ 37368 w 256"/>
              <a:gd name="T59" fmla="*/ 168922 h 216"/>
              <a:gd name="T60" fmla="*/ 0 w 256"/>
              <a:gd name="T61" fmla="*/ 149431 h 216"/>
              <a:gd name="T62" fmla="*/ 94233 w 256"/>
              <a:gd name="T63" fmla="*/ 129940 h 216"/>
              <a:gd name="T64" fmla="*/ 188466 w 256"/>
              <a:gd name="T65" fmla="*/ 292364 h 216"/>
              <a:gd name="T66" fmla="*/ 227459 w 256"/>
              <a:gd name="T67" fmla="*/ 292364 h 216"/>
              <a:gd name="T68" fmla="*/ 207963 w 256"/>
              <a:gd name="T69" fmla="*/ 168922 h 216"/>
              <a:gd name="T70" fmla="*/ 188466 w 256"/>
              <a:gd name="T71" fmla="*/ 292364 h 216"/>
              <a:gd name="T72" fmla="*/ 129977 w 256"/>
              <a:gd name="T73" fmla="*/ 168922 h 216"/>
              <a:gd name="T74" fmla="*/ 110480 w 256"/>
              <a:gd name="T75" fmla="*/ 292364 h 216"/>
              <a:gd name="T76" fmla="*/ 149473 w 256"/>
              <a:gd name="T77" fmla="*/ 292364 h 2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56" h="216">
                <a:moveTo>
                  <a:pt x="204" y="136"/>
                </a:moveTo>
                <a:cubicBezTo>
                  <a:pt x="175" y="136"/>
                  <a:pt x="152" y="113"/>
                  <a:pt x="152" y="84"/>
                </a:cubicBezTo>
                <a:cubicBezTo>
                  <a:pt x="152" y="55"/>
                  <a:pt x="175" y="32"/>
                  <a:pt x="204" y="32"/>
                </a:cubicBezTo>
                <a:cubicBezTo>
                  <a:pt x="233" y="32"/>
                  <a:pt x="256" y="55"/>
                  <a:pt x="256" y="84"/>
                </a:cubicBezTo>
                <a:cubicBezTo>
                  <a:pt x="256" y="113"/>
                  <a:pt x="233" y="136"/>
                  <a:pt x="204" y="136"/>
                </a:cubicBezTo>
                <a:moveTo>
                  <a:pt x="228" y="72"/>
                </a:moveTo>
                <a:cubicBezTo>
                  <a:pt x="216" y="72"/>
                  <a:pt x="216" y="72"/>
                  <a:pt x="216" y="72"/>
                </a:cubicBezTo>
                <a:cubicBezTo>
                  <a:pt x="216" y="60"/>
                  <a:pt x="216" y="60"/>
                  <a:pt x="216" y="60"/>
                </a:cubicBezTo>
                <a:cubicBezTo>
                  <a:pt x="216" y="53"/>
                  <a:pt x="211" y="48"/>
                  <a:pt x="204" y="48"/>
                </a:cubicBezTo>
                <a:cubicBezTo>
                  <a:pt x="197" y="48"/>
                  <a:pt x="192" y="53"/>
                  <a:pt x="192" y="60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80" y="72"/>
                  <a:pt x="180" y="72"/>
                  <a:pt x="180" y="72"/>
                </a:cubicBezTo>
                <a:cubicBezTo>
                  <a:pt x="173" y="72"/>
                  <a:pt x="168" y="77"/>
                  <a:pt x="168" y="84"/>
                </a:cubicBezTo>
                <a:cubicBezTo>
                  <a:pt x="168" y="91"/>
                  <a:pt x="173" y="96"/>
                  <a:pt x="180" y="96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15"/>
                  <a:pt x="197" y="120"/>
                  <a:pt x="204" y="120"/>
                </a:cubicBezTo>
                <a:cubicBezTo>
                  <a:pt x="211" y="120"/>
                  <a:pt x="216" y="115"/>
                  <a:pt x="216" y="108"/>
                </a:cubicBezTo>
                <a:cubicBezTo>
                  <a:pt x="216" y="96"/>
                  <a:pt x="216" y="96"/>
                  <a:pt x="216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35" y="96"/>
                  <a:pt x="240" y="91"/>
                  <a:pt x="240" y="84"/>
                </a:cubicBezTo>
                <a:cubicBezTo>
                  <a:pt x="240" y="77"/>
                  <a:pt x="235" y="72"/>
                  <a:pt x="228" y="72"/>
                </a:cubicBezTo>
                <a:moveTo>
                  <a:pt x="155" y="43"/>
                </a:move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67" y="31"/>
                  <a:pt x="160" y="37"/>
                  <a:pt x="155" y="43"/>
                </a:cubicBezTo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  <a:moveTo>
                  <a:pt x="98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81"/>
                  <a:pt x="140" y="83"/>
                  <a:pt x="140" y="84"/>
                </a:cubicBezTo>
                <a:cubicBezTo>
                  <a:pt x="140" y="104"/>
                  <a:pt x="149" y="122"/>
                  <a:pt x="164" y="134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93" y="147"/>
                  <a:pt x="198" y="148"/>
                  <a:pt x="204" y="148"/>
                </a:cubicBezTo>
                <a:cubicBezTo>
                  <a:pt x="211" y="148"/>
                  <a:pt x="217" y="147"/>
                  <a:pt x="223" y="145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lose/>
                <a:moveTo>
                  <a:pt x="116" y="180"/>
                </a:move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lnTo>
                  <a:pt x="116" y="180"/>
                </a:lnTo>
                <a:close/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47" name="Group 17">
            <a:extLst>
              <a:ext uri="{FF2B5EF4-FFF2-40B4-BE49-F238E27FC236}">
                <a16:creationId xmlns:a16="http://schemas.microsoft.com/office/drawing/2014/main" id="{2EC81184-3DB3-4023-B418-E45E8F04FF53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Parallelogram 18">
              <a:extLst>
                <a:ext uri="{FF2B5EF4-FFF2-40B4-BE49-F238E27FC236}">
                  <a16:creationId xmlns:a16="http://schemas.microsoft.com/office/drawing/2014/main" id="{82FB02A9-F61B-4077-A818-1C3577CFDD1F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Parallelogram 19">
              <a:extLst>
                <a:ext uri="{FF2B5EF4-FFF2-40B4-BE49-F238E27FC236}">
                  <a16:creationId xmlns:a16="http://schemas.microsoft.com/office/drawing/2014/main" id="{78E32109-1F87-492B-89F1-CF80FDEC1A3E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60343874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7381" y="816458"/>
            <a:ext cx="6435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spc="-10" dirty="0">
                <a:cs typeface="Calibri" panose="020F0502020204030204" pitchFamily="34" charset="0"/>
              </a:rPr>
              <a:t>ОСОБЕННОСТИ СДАЧИ ПРОБЫ КРОВИ</a:t>
            </a:r>
            <a:endParaRPr lang="en-US" sz="3000" b="1" dirty="0"/>
          </a:p>
        </p:txBody>
      </p: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1609166" y="2321052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2" name="Group 71"/>
          <p:cNvGrpSpPr/>
          <p:nvPr/>
        </p:nvGrpSpPr>
        <p:grpSpPr>
          <a:xfrm>
            <a:off x="1435544" y="2147430"/>
            <a:ext cx="1868076" cy="1868076"/>
            <a:chOff x="1119258" y="2257147"/>
            <a:chExt cx="1868076" cy="1868076"/>
          </a:xfrm>
          <a:solidFill>
            <a:srgbClr val="7030A0"/>
          </a:solidFill>
        </p:grpSpPr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5446650" y="2321052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6" name="Group 85"/>
          <p:cNvGrpSpPr/>
          <p:nvPr/>
        </p:nvGrpSpPr>
        <p:grpSpPr>
          <a:xfrm>
            <a:off x="5273028" y="2147430"/>
            <a:ext cx="1868076" cy="1868076"/>
            <a:chOff x="3800237" y="2257147"/>
            <a:chExt cx="1868076" cy="1868076"/>
          </a:xfrm>
          <a:solidFill>
            <a:srgbClr val="7030A0"/>
          </a:solidFill>
        </p:grpSpPr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7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sp>
        <p:nvSpPr>
          <p:cNvPr id="99" name="Oval 5"/>
          <p:cNvSpPr>
            <a:spLocks noChangeArrowheads="1"/>
          </p:cNvSpPr>
          <p:nvPr/>
        </p:nvSpPr>
        <p:spPr bwMode="auto">
          <a:xfrm>
            <a:off x="9320396" y="2321052"/>
            <a:ext cx="1521933" cy="1521933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0" name="Group 99"/>
          <p:cNvGrpSpPr/>
          <p:nvPr/>
        </p:nvGrpSpPr>
        <p:grpSpPr>
          <a:xfrm>
            <a:off x="9146774" y="2147430"/>
            <a:ext cx="1868076" cy="1868076"/>
            <a:chOff x="6546413" y="2257147"/>
            <a:chExt cx="1868076" cy="1868076"/>
          </a:xfrm>
          <a:solidFill>
            <a:srgbClr val="7030A0"/>
          </a:solidFill>
        </p:grpSpPr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D52BE7-80C2-43FE-A5E5-9ECE1ABA246A}"/>
              </a:ext>
            </a:extLst>
          </p:cNvPr>
          <p:cNvSpPr/>
          <p:nvPr/>
        </p:nvSpPr>
        <p:spPr>
          <a:xfrm>
            <a:off x="10627463" y="0"/>
            <a:ext cx="929447" cy="680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C0372-7983-4B96-A80C-B1258FDB4A9E}"/>
              </a:ext>
            </a:extLst>
          </p:cNvPr>
          <p:cNvSpPr txBox="1"/>
          <p:nvPr/>
        </p:nvSpPr>
        <p:spPr>
          <a:xfrm>
            <a:off x="650387" y="4092836"/>
            <a:ext cx="3597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ru-RU" sz="2000" b="1" dirty="0">
                <a:cs typeface="Calibri" panose="020F0502020204030204" pitchFamily="34" charset="0"/>
              </a:rPr>
              <a:t>При сдаче пробы крови выжидается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интервал от 30 минут до 2 часов </a:t>
            </a:r>
            <a:r>
              <a:rPr lang="ru-RU" sz="2000" b="1" dirty="0">
                <a:cs typeface="Calibri" panose="020F0502020204030204" pitchFamily="34" charset="0"/>
              </a:rPr>
              <a:t>в зависимости от типа анализа после окончания любой физической нагрузки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75908-6959-47BA-8177-8831532FE5C6}"/>
              </a:ext>
            </a:extLst>
          </p:cNvPr>
          <p:cNvSpPr txBox="1"/>
          <p:nvPr/>
        </p:nvSpPr>
        <p:spPr>
          <a:xfrm>
            <a:off x="4890581" y="4084598"/>
            <a:ext cx="2575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ctr">
              <a:buClr>
                <a:srgbClr val="0070C0"/>
              </a:buClr>
            </a:pPr>
            <a:r>
              <a:rPr lang="ru-RU" sz="2000" b="1" dirty="0">
                <a:cs typeface="Calibri" panose="020F0502020204030204" pitchFamily="34" charset="0"/>
              </a:rPr>
              <a:t>10 минут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в сидячем положении </a:t>
            </a:r>
            <a:r>
              <a:rPr lang="ru-RU" sz="2000" b="1" dirty="0">
                <a:cs typeface="Calibri" panose="020F0502020204030204" pitchFamily="34" charset="0"/>
              </a:rPr>
              <a:t>перед сдачей пробы</a:t>
            </a:r>
          </a:p>
          <a:p>
            <a:pPr algn="ctr">
              <a:buClr>
                <a:srgbClr val="0070C0"/>
              </a:buClr>
            </a:pPr>
            <a:r>
              <a:rPr lang="ru-RU" sz="2000" b="1" dirty="0">
                <a:cs typeface="Calibri" panose="020F0502020204030204" pitchFamily="34" charset="0"/>
              </a:rPr>
              <a:t>   пробу можно    </a:t>
            </a:r>
            <a:br>
              <a:rPr lang="ru-RU" sz="2000" b="1" dirty="0">
                <a:cs typeface="Calibri" panose="020F0502020204030204" pitchFamily="34" charset="0"/>
              </a:rPr>
            </a:br>
            <a:r>
              <a:rPr lang="ru-RU" sz="2000" b="1" dirty="0">
                <a:cs typeface="Calibri" panose="020F0502020204030204" pitchFamily="34" charset="0"/>
              </a:rPr>
              <a:t>   сдавать в лежачем </a:t>
            </a:r>
            <a:br>
              <a:rPr lang="ru-RU" sz="2000" b="1" dirty="0">
                <a:cs typeface="Calibri" panose="020F0502020204030204" pitchFamily="34" charset="0"/>
              </a:rPr>
            </a:br>
            <a:r>
              <a:rPr lang="ru-RU" sz="2000" b="1" dirty="0">
                <a:cs typeface="Calibri" panose="020F0502020204030204" pitchFamily="34" charset="0"/>
              </a:rPr>
              <a:t>   положении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0A410-8F17-43BE-8728-957E93C2F4EB}"/>
              </a:ext>
            </a:extLst>
          </p:cNvPr>
          <p:cNvSpPr txBox="1"/>
          <p:nvPr/>
        </p:nvSpPr>
        <p:spPr>
          <a:xfrm>
            <a:off x="8811369" y="4180369"/>
            <a:ext cx="2582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ru-RU" sz="2000" b="1" dirty="0">
                <a:cs typeface="Calibri" panose="020F0502020204030204" pitchFamily="34" charset="0"/>
              </a:rPr>
              <a:t>Максимальное </a:t>
            </a:r>
            <a:r>
              <a:rPr lang="ru-RU" sz="2000" b="1" dirty="0">
                <a:solidFill>
                  <a:srgbClr val="0070C0"/>
                </a:solidFill>
                <a:cs typeface="Calibri" panose="020F0502020204030204" pitchFamily="34" charset="0"/>
              </a:rPr>
              <a:t>количество попыток прокола </a:t>
            </a:r>
            <a:r>
              <a:rPr lang="ru-RU" sz="2000" b="1" dirty="0">
                <a:cs typeface="Calibri" panose="020F0502020204030204" pitchFamily="34" charset="0"/>
              </a:rPr>
              <a:t>при заборе крови </a:t>
            </a:r>
            <a:br>
              <a:rPr lang="ru-RU" sz="2000" b="1" dirty="0"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192" name="Group 3">
            <a:extLst>
              <a:ext uri="{FF2B5EF4-FFF2-40B4-BE49-F238E27FC236}">
                <a16:creationId xmlns:a16="http://schemas.microsoft.com/office/drawing/2014/main" id="{287B2DA3-62C7-4C5A-B585-BDA2EF4448DF}"/>
              </a:ext>
            </a:extLst>
          </p:cNvPr>
          <p:cNvGrpSpPr/>
          <p:nvPr/>
        </p:nvGrpSpPr>
        <p:grpSpPr>
          <a:xfrm>
            <a:off x="5933623" y="1643800"/>
            <a:ext cx="442738" cy="91650"/>
            <a:chOff x="5484268" y="1550643"/>
            <a:chExt cx="669282" cy="138546"/>
          </a:xfrm>
        </p:grpSpPr>
        <p:sp>
          <p:nvSpPr>
            <p:cNvPr id="193" name="Oval 4">
              <a:extLst>
                <a:ext uri="{FF2B5EF4-FFF2-40B4-BE49-F238E27FC236}">
                  <a16:creationId xmlns:a16="http://schemas.microsoft.com/office/drawing/2014/main" id="{479CEDBF-7282-4437-8565-74620E6B96DB}"/>
                </a:ext>
              </a:extLst>
            </p:cNvPr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4" name="Oval 5">
              <a:extLst>
                <a:ext uri="{FF2B5EF4-FFF2-40B4-BE49-F238E27FC236}">
                  <a16:creationId xmlns:a16="http://schemas.microsoft.com/office/drawing/2014/main" id="{DFADF509-BBA5-4CDF-B1B7-30FB9CBB68CE}"/>
                </a:ext>
              </a:extLst>
            </p:cNvPr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5" name="Oval 6">
              <a:extLst>
                <a:ext uri="{FF2B5EF4-FFF2-40B4-BE49-F238E27FC236}">
                  <a16:creationId xmlns:a16="http://schemas.microsoft.com/office/drawing/2014/main" id="{10655D3A-7287-4824-9C79-C44D3D0BFC52}"/>
                </a:ext>
              </a:extLst>
            </p:cNvPr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2" name="Freeform 59">
            <a:extLst>
              <a:ext uri="{FF2B5EF4-FFF2-40B4-BE49-F238E27FC236}">
                <a16:creationId xmlns:a16="http://schemas.microsoft.com/office/drawing/2014/main" id="{79A6BB99-8DD7-476C-9E47-FE530C3E3E4D}"/>
              </a:ext>
            </a:extLst>
          </p:cNvPr>
          <p:cNvSpPr>
            <a:spLocks noEditPoints="1"/>
          </p:cNvSpPr>
          <p:nvPr/>
        </p:nvSpPr>
        <p:spPr bwMode="auto">
          <a:xfrm>
            <a:off x="2058685" y="2803514"/>
            <a:ext cx="621793" cy="599862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43" name="Group 67">
            <a:extLst>
              <a:ext uri="{FF2B5EF4-FFF2-40B4-BE49-F238E27FC236}">
                <a16:creationId xmlns:a16="http://schemas.microsoft.com/office/drawing/2014/main" id="{21225893-12DC-4D63-ACD3-F73017AF2CAF}"/>
              </a:ext>
            </a:extLst>
          </p:cNvPr>
          <p:cNvGrpSpPr/>
          <p:nvPr/>
        </p:nvGrpSpPr>
        <p:grpSpPr>
          <a:xfrm>
            <a:off x="5952229" y="2703627"/>
            <a:ext cx="497175" cy="757878"/>
            <a:chOff x="11078485" y="2115665"/>
            <a:chExt cx="319088" cy="46434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AutoShape 60">
              <a:extLst>
                <a:ext uri="{FF2B5EF4-FFF2-40B4-BE49-F238E27FC236}">
                  <a16:creationId xmlns:a16="http://schemas.microsoft.com/office/drawing/2014/main" id="{565E1B4E-753B-48E4-AACD-6AE5D86E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5" name="AutoShape 61">
              <a:extLst>
                <a:ext uri="{FF2B5EF4-FFF2-40B4-BE49-F238E27FC236}">
                  <a16:creationId xmlns:a16="http://schemas.microsoft.com/office/drawing/2014/main" id="{874EC08D-B91F-4405-AE55-04385E028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6" name="AutoShape 62">
              <a:extLst>
                <a:ext uri="{FF2B5EF4-FFF2-40B4-BE49-F238E27FC236}">
                  <a16:creationId xmlns:a16="http://schemas.microsoft.com/office/drawing/2014/main" id="{C7D8283D-BFF6-4CB1-82B5-2EB640C6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7" name="AutoShape 63">
              <a:extLst>
                <a:ext uri="{FF2B5EF4-FFF2-40B4-BE49-F238E27FC236}">
                  <a16:creationId xmlns:a16="http://schemas.microsoft.com/office/drawing/2014/main" id="{0271458B-8A5F-42B2-98C6-BA99C14A5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8" name="AutoShape 64">
              <a:extLst>
                <a:ext uri="{FF2B5EF4-FFF2-40B4-BE49-F238E27FC236}">
                  <a16:creationId xmlns:a16="http://schemas.microsoft.com/office/drawing/2014/main" id="{BD531FCC-4661-4AD8-9DC0-AA9826F03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9" name="AutoShape 65">
              <a:extLst>
                <a:ext uri="{FF2B5EF4-FFF2-40B4-BE49-F238E27FC236}">
                  <a16:creationId xmlns:a16="http://schemas.microsoft.com/office/drawing/2014/main" id="{8F174B20-7D8C-41E2-9C6D-74B092DE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0" name="AutoShape 66">
              <a:extLst>
                <a:ext uri="{FF2B5EF4-FFF2-40B4-BE49-F238E27FC236}">
                  <a16:creationId xmlns:a16="http://schemas.microsoft.com/office/drawing/2014/main" id="{C7E69BF5-EEF6-4E02-85B4-259D31433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1" name="AutoShape 67">
              <a:extLst>
                <a:ext uri="{FF2B5EF4-FFF2-40B4-BE49-F238E27FC236}">
                  <a16:creationId xmlns:a16="http://schemas.microsoft.com/office/drawing/2014/main" id="{D4C6084C-5F25-4646-B113-28E4CB74C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2" name="AutoShape 68">
              <a:extLst>
                <a:ext uri="{FF2B5EF4-FFF2-40B4-BE49-F238E27FC236}">
                  <a16:creationId xmlns:a16="http://schemas.microsoft.com/office/drawing/2014/main" id="{51A09AF1-2C2F-4768-A5EB-2E104A3F7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3" name="Freeform 84">
            <a:extLst>
              <a:ext uri="{FF2B5EF4-FFF2-40B4-BE49-F238E27FC236}">
                <a16:creationId xmlns:a16="http://schemas.microsoft.com/office/drawing/2014/main" id="{B4179971-0D3E-407F-9D6C-14EA2FC66086}"/>
              </a:ext>
            </a:extLst>
          </p:cNvPr>
          <p:cNvSpPr>
            <a:spLocks noEditPoints="1"/>
          </p:cNvSpPr>
          <p:nvPr/>
        </p:nvSpPr>
        <p:spPr bwMode="auto">
          <a:xfrm>
            <a:off x="9982467" y="2734686"/>
            <a:ext cx="196689" cy="767967"/>
          </a:xfrm>
          <a:custGeom>
            <a:avLst/>
            <a:gdLst>
              <a:gd name="T0" fmla="*/ 0 w 48"/>
              <a:gd name="T1" fmla="*/ 286385 h 200"/>
              <a:gd name="T2" fmla="*/ 38894 w 48"/>
              <a:gd name="T3" fmla="*/ 247333 h 200"/>
              <a:gd name="T4" fmla="*/ 77788 w 48"/>
              <a:gd name="T5" fmla="*/ 286385 h 200"/>
              <a:gd name="T6" fmla="*/ 38894 w 48"/>
              <a:gd name="T7" fmla="*/ 325438 h 200"/>
              <a:gd name="T8" fmla="*/ 0 w 48"/>
              <a:gd name="T9" fmla="*/ 286385 h 200"/>
              <a:gd name="T10" fmla="*/ 0 w 48"/>
              <a:gd name="T11" fmla="*/ 162719 h 200"/>
              <a:gd name="T12" fmla="*/ 38894 w 48"/>
              <a:gd name="T13" fmla="*/ 123666 h 200"/>
              <a:gd name="T14" fmla="*/ 77788 w 48"/>
              <a:gd name="T15" fmla="*/ 162719 h 200"/>
              <a:gd name="T16" fmla="*/ 38894 w 48"/>
              <a:gd name="T17" fmla="*/ 201772 h 200"/>
              <a:gd name="T18" fmla="*/ 0 w 48"/>
              <a:gd name="T19" fmla="*/ 162719 h 200"/>
              <a:gd name="T20" fmla="*/ 0 w 48"/>
              <a:gd name="T21" fmla="*/ 39053 h 200"/>
              <a:gd name="T22" fmla="*/ 38894 w 48"/>
              <a:gd name="T23" fmla="*/ 0 h 200"/>
              <a:gd name="T24" fmla="*/ 77788 w 48"/>
              <a:gd name="T25" fmla="*/ 39053 h 200"/>
              <a:gd name="T26" fmla="*/ 38894 w 48"/>
              <a:gd name="T27" fmla="*/ 78105 h 200"/>
              <a:gd name="T28" fmla="*/ 0 w 48"/>
              <a:gd name="T29" fmla="*/ 39053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200">
                <a:moveTo>
                  <a:pt x="0" y="176"/>
                </a:moveTo>
                <a:cubicBezTo>
                  <a:pt x="0" y="163"/>
                  <a:pt x="11" y="152"/>
                  <a:pt x="24" y="152"/>
                </a:cubicBezTo>
                <a:cubicBezTo>
                  <a:pt x="37" y="152"/>
                  <a:pt x="48" y="163"/>
                  <a:pt x="48" y="176"/>
                </a:cubicBezTo>
                <a:cubicBezTo>
                  <a:pt x="48" y="189"/>
                  <a:pt x="37" y="200"/>
                  <a:pt x="24" y="200"/>
                </a:cubicBezTo>
                <a:cubicBezTo>
                  <a:pt x="11" y="200"/>
                  <a:pt x="0" y="189"/>
                  <a:pt x="0" y="176"/>
                </a:cubicBezTo>
                <a:moveTo>
                  <a:pt x="0" y="100"/>
                </a:moveTo>
                <a:cubicBezTo>
                  <a:pt x="0" y="87"/>
                  <a:pt x="11" y="76"/>
                  <a:pt x="24" y="76"/>
                </a:cubicBezTo>
                <a:cubicBezTo>
                  <a:pt x="37" y="76"/>
                  <a:pt x="48" y="87"/>
                  <a:pt x="48" y="100"/>
                </a:cubicBezTo>
                <a:cubicBezTo>
                  <a:pt x="48" y="113"/>
                  <a:pt x="37" y="124"/>
                  <a:pt x="24" y="124"/>
                </a:cubicBezTo>
                <a:cubicBezTo>
                  <a:pt x="11" y="124"/>
                  <a:pt x="0" y="113"/>
                  <a:pt x="0" y="100"/>
                </a:cubicBezTo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ubicBezTo>
                  <a:pt x="11" y="48"/>
                  <a:pt x="0" y="37"/>
                  <a:pt x="0" y="24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grpSp>
        <p:nvGrpSpPr>
          <p:cNvPr id="113" name="Group 17">
            <a:extLst>
              <a:ext uri="{FF2B5EF4-FFF2-40B4-BE49-F238E27FC236}">
                <a16:creationId xmlns:a16="http://schemas.microsoft.com/office/drawing/2014/main" id="{1CD7E234-0A3C-4136-BC72-0C2C2D5F80EF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Parallelogram 18">
              <a:extLst>
                <a:ext uri="{FF2B5EF4-FFF2-40B4-BE49-F238E27FC236}">
                  <a16:creationId xmlns:a16="http://schemas.microsoft.com/office/drawing/2014/main" id="{6C2C59EC-27A3-41E8-A21E-CBA79011675B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5" name="Parallelogram 19">
              <a:extLst>
                <a:ext uri="{FF2B5EF4-FFF2-40B4-BE49-F238E27FC236}">
                  <a16:creationId xmlns:a16="http://schemas.microsoft.com/office/drawing/2014/main" id="{6F06AE60-3E74-454E-A37E-E59E3B5A4DF5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781342922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C458883-E5E6-4315-A315-44EFFA167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8991600" y="4768866"/>
            <a:ext cx="2972203" cy="19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E919C-9865-4590-819E-9E408EDE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90344"/>
            <a:ext cx="9144000" cy="43088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Получение результатов отобранных проб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C2E05-E306-4224-BCB7-F2C58A548C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1505363"/>
            <a:ext cx="8763000" cy="3263504"/>
          </a:xfrm>
        </p:spPr>
        <p:txBody>
          <a:bodyPr>
            <a:noAutofit/>
          </a:bodyPr>
          <a:lstStyle/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проб спортсмен может увидеть в своем профиле в системе АДАМС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случае неблагоприятного результате уведомляются спортсмен, Общероссийская федерация по виду спорта, Международная федерация по виду спорта и ВАДА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у спортсмена нет профиля/нет доступа к профилю в системе АДАМС, то спортсмен </a:t>
            </a:r>
            <a:r>
              <a:rPr lang="ru-RU" sz="20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лично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(либо его Общероссийская Федерация по виду спорта) может написать запрос на имя Генерального директора РУСАДА с просьбой предоставить информацию о результатах отобранных проб, указав ФИО, номер пробы, дату отбора и дополнительные данные (например место отбора)</a:t>
            </a:r>
          </a:p>
          <a:p>
            <a:pPr>
              <a:buClr>
                <a:srgbClr val="00B050"/>
              </a:buClr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942EF969-D065-4CED-9285-8273F4D1343C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8">
              <a:extLst>
                <a:ext uri="{FF2B5EF4-FFF2-40B4-BE49-F238E27FC236}">
                  <a16:creationId xmlns:a16="http://schemas.microsoft.com/office/drawing/2014/main" id="{CB61B87A-1D6C-4F96-A89A-B1EAA636328F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9">
              <a:extLst>
                <a:ext uri="{FF2B5EF4-FFF2-40B4-BE49-F238E27FC236}">
                  <a16:creationId xmlns:a16="http://schemas.microsoft.com/office/drawing/2014/main" id="{BD0FCF10-91A3-4837-BE26-C75E2D906F83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94945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sp>
        <p:nvSpPr>
          <p:cNvPr id="263" name="Как не нарушить антидопинговые правила?"/>
          <p:cNvSpPr txBox="1"/>
          <p:nvPr/>
        </p:nvSpPr>
        <p:spPr>
          <a:xfrm>
            <a:off x="230653" y="544968"/>
            <a:ext cx="69804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нарушить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антидопинговые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64" name="Текст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265" name="Текст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266" name="Помни:…"/>
          <p:cNvSpPr txBox="1"/>
          <p:nvPr/>
        </p:nvSpPr>
        <p:spPr>
          <a:xfrm>
            <a:off x="158658" y="1287780"/>
            <a:ext cx="10696447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/>
            </a:pPr>
            <a:r>
              <a:rPr lang="ru-RU" sz="2400" b="1" dirty="0"/>
              <a:t>Важно</a:t>
            </a:r>
            <a:r>
              <a:rPr sz="2400" dirty="0"/>
              <a:t>:</a:t>
            </a:r>
          </a:p>
          <a:p>
            <a:pPr>
              <a:defRPr sz="2600"/>
            </a:pPr>
            <a:endParaRPr sz="2400" dirty="0"/>
          </a:p>
          <a:p>
            <a:pPr marL="260684" indent="-260684">
              <a:buSzPct val="100000"/>
              <a:buChar char="•"/>
              <a:defRPr sz="2600"/>
            </a:pPr>
            <a:r>
              <a:rPr sz="2400" dirty="0" err="1"/>
              <a:t>После</a:t>
            </a:r>
            <a:r>
              <a:rPr sz="2400" dirty="0"/>
              <a:t> </a:t>
            </a:r>
            <a:r>
              <a:rPr sz="2400" dirty="0" err="1"/>
              <a:t>уведомления</a:t>
            </a:r>
            <a:r>
              <a:rPr sz="2400" dirty="0"/>
              <a:t> </a:t>
            </a:r>
            <a:r>
              <a:rPr sz="2400" dirty="0" err="1"/>
              <a:t>необходимо</a:t>
            </a:r>
            <a:r>
              <a:rPr sz="2400" dirty="0"/>
              <a:t> </a:t>
            </a:r>
            <a:r>
              <a:rPr sz="2400" dirty="0" err="1">
                <a:solidFill>
                  <a:srgbClr val="C00000"/>
                </a:solidFill>
              </a:rPr>
              <a:t>незамедлительно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явиться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на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пункт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/>
              <a:t>допинг-контроля (</a:t>
            </a:r>
            <a:r>
              <a:rPr sz="2400" dirty="0" err="1"/>
              <a:t>исключения</a:t>
            </a:r>
            <a:r>
              <a:rPr sz="2400" dirty="0"/>
              <a:t>: </a:t>
            </a:r>
            <a:r>
              <a:rPr sz="2400" dirty="0" err="1"/>
              <a:t>отсрочки</a:t>
            </a:r>
            <a:r>
              <a:rPr sz="2400" dirty="0"/>
              <a:t>)</a:t>
            </a:r>
          </a:p>
          <a:p>
            <a:pPr>
              <a:defRPr sz="2600"/>
            </a:pPr>
            <a:endParaRPr sz="2400" dirty="0"/>
          </a:p>
          <a:p>
            <a:pPr marL="260684" indent="-260684">
              <a:buSzPct val="100000"/>
              <a:buChar char="•"/>
              <a:defRPr sz="2600"/>
            </a:pPr>
            <a:r>
              <a:rPr sz="2400" dirty="0" err="1"/>
              <a:t>Спортсмен</a:t>
            </a:r>
            <a:r>
              <a:rPr sz="2400" dirty="0"/>
              <a:t> </a:t>
            </a:r>
            <a:r>
              <a:rPr sz="2400" dirty="0" err="1"/>
              <a:t>должен</a:t>
            </a:r>
            <a:r>
              <a:rPr sz="2400" dirty="0"/>
              <a:t> </a:t>
            </a:r>
            <a:r>
              <a:rPr sz="2400" dirty="0" err="1"/>
              <a:t>все</a:t>
            </a:r>
            <a:r>
              <a:rPr sz="2400" dirty="0"/>
              <a:t> </a:t>
            </a:r>
            <a:r>
              <a:rPr sz="2400" dirty="0" err="1"/>
              <a:t>время</a:t>
            </a:r>
            <a:r>
              <a:rPr sz="2400" dirty="0"/>
              <a:t> </a:t>
            </a:r>
            <a:r>
              <a:rPr sz="2400" dirty="0" err="1"/>
              <a:t>до</a:t>
            </a:r>
            <a:r>
              <a:rPr sz="2400" dirty="0"/>
              <a:t> </a:t>
            </a:r>
            <a:r>
              <a:rPr sz="2400" dirty="0" err="1"/>
              <a:t>завершения</a:t>
            </a:r>
            <a:r>
              <a:rPr sz="2400" dirty="0"/>
              <a:t> </a:t>
            </a:r>
            <a:r>
              <a:rPr sz="2400" dirty="0" err="1"/>
              <a:t>процедуры</a:t>
            </a:r>
            <a:r>
              <a:rPr sz="2400" dirty="0"/>
              <a:t> </a:t>
            </a:r>
            <a:r>
              <a:rPr sz="2400" dirty="0" err="1">
                <a:solidFill>
                  <a:srgbClr val="C00000"/>
                </a:solidFill>
              </a:rPr>
              <a:t>находиться</a:t>
            </a:r>
            <a:r>
              <a:rPr sz="2400" dirty="0">
                <a:solidFill>
                  <a:srgbClr val="C00000"/>
                </a:solidFill>
              </a:rPr>
              <a:t> в </a:t>
            </a:r>
            <a:r>
              <a:rPr sz="2400" dirty="0" err="1">
                <a:solidFill>
                  <a:srgbClr val="C00000"/>
                </a:solidFill>
              </a:rPr>
              <a:t>поле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зрения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инспектора</a:t>
            </a:r>
            <a:endParaRPr sz="2400" dirty="0">
              <a:solidFill>
                <a:srgbClr val="C00000"/>
              </a:solidFill>
            </a:endParaRPr>
          </a:p>
          <a:p>
            <a:pPr>
              <a:defRPr sz="2600"/>
            </a:pPr>
            <a:endParaRPr sz="2400" dirty="0">
              <a:solidFill>
                <a:srgbClr val="FF2600"/>
              </a:solidFill>
            </a:endParaRPr>
          </a:p>
          <a:p>
            <a:pPr marL="260684" indent="-260684">
              <a:buSzPct val="100000"/>
              <a:buChar char="•"/>
              <a:defRPr sz="2600"/>
            </a:pPr>
            <a:r>
              <a:rPr sz="2400" dirty="0" err="1"/>
              <a:t>Несовершеннолетни</a:t>
            </a:r>
            <a:r>
              <a:rPr lang="ru-RU" sz="2400" dirty="0"/>
              <a:t>е</a:t>
            </a:r>
            <a:r>
              <a:rPr sz="2400" dirty="0"/>
              <a:t> </a:t>
            </a:r>
            <a:r>
              <a:rPr sz="2400" dirty="0" err="1"/>
              <a:t>спортсмен</a:t>
            </a:r>
            <a:r>
              <a:rPr lang="ru-RU" sz="2400" dirty="0"/>
              <a:t>ы и спортсмены с ограниченными возможностями</a:t>
            </a:r>
            <a:r>
              <a:rPr sz="2400" dirty="0"/>
              <a:t> </a:t>
            </a:r>
            <a:r>
              <a:rPr sz="2400" dirty="0" err="1"/>
              <a:t>име</a:t>
            </a:r>
            <a:r>
              <a:rPr lang="ru-RU" sz="2400" dirty="0"/>
              <a:t>ю</a:t>
            </a:r>
            <a:r>
              <a:rPr sz="2400" dirty="0"/>
              <a:t>т </a:t>
            </a:r>
            <a:r>
              <a:rPr sz="2400" dirty="0" err="1">
                <a:solidFill>
                  <a:srgbClr val="C00000"/>
                </a:solidFill>
              </a:rPr>
              <a:t>право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на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запрос модификации процедуры (присутствие представителя на всех этапах процедуры допинг-контроля)</a:t>
            </a:r>
            <a:endParaRPr sz="2400" dirty="0">
              <a:solidFill>
                <a:srgbClr val="C00000"/>
              </a:solidFill>
            </a:endParaRPr>
          </a:p>
          <a:p>
            <a:pPr>
              <a:defRPr sz="2600"/>
            </a:pPr>
            <a:endParaRPr sz="2400" dirty="0">
              <a:solidFill>
                <a:srgbClr val="FF2600"/>
              </a:solidFill>
            </a:endParaRPr>
          </a:p>
          <a:p>
            <a:pPr marL="260684" indent="-260684">
              <a:buSzPct val="100000"/>
              <a:buChar char="•"/>
              <a:defRPr sz="2600"/>
            </a:pPr>
            <a:r>
              <a:rPr sz="2400" dirty="0" err="1"/>
              <a:t>Любые</a:t>
            </a:r>
            <a:r>
              <a:rPr sz="2400" dirty="0"/>
              <a:t> </a:t>
            </a:r>
            <a:r>
              <a:rPr sz="2400" dirty="0" err="1"/>
              <a:t>замечания</a:t>
            </a:r>
            <a:r>
              <a:rPr sz="2400" dirty="0"/>
              <a:t> по </a:t>
            </a:r>
            <a:r>
              <a:rPr sz="2400" dirty="0" err="1"/>
              <a:t>процедуре</a:t>
            </a:r>
            <a:r>
              <a:rPr sz="2400" dirty="0"/>
              <a:t> </a:t>
            </a:r>
            <a:r>
              <a:rPr sz="2400" dirty="0" err="1"/>
              <a:t>можно</a:t>
            </a:r>
            <a:r>
              <a:rPr sz="2400" dirty="0"/>
              <a:t> </a:t>
            </a:r>
            <a:r>
              <a:rPr sz="2400" dirty="0" err="1"/>
              <a:t>оставить</a:t>
            </a:r>
            <a:r>
              <a:rPr sz="2400" dirty="0"/>
              <a:t> в </a:t>
            </a:r>
            <a:r>
              <a:rPr sz="2400" dirty="0" err="1">
                <a:solidFill>
                  <a:srgbClr val="C00000"/>
                </a:solidFill>
              </a:rPr>
              <a:t>поле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Замечания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/>
              <a:t>в </a:t>
            </a:r>
            <a:r>
              <a:rPr sz="2400" dirty="0" err="1"/>
              <a:t>протоколе</a:t>
            </a:r>
            <a:r>
              <a:rPr sz="2400" dirty="0"/>
              <a:t> </a:t>
            </a:r>
            <a:r>
              <a:rPr sz="2400" dirty="0" err="1"/>
              <a:t>допинг-контроля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41627" y="960035"/>
            <a:ext cx="3507630" cy="493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7461996" y="960036"/>
            <a:ext cx="3293733" cy="4937927"/>
          </a:xfrm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B3FB7-8E4D-486F-A481-F82484CFFAF4}"/>
              </a:ext>
            </a:extLst>
          </p:cNvPr>
          <p:cNvSpPr txBox="1"/>
          <p:nvPr/>
        </p:nvSpPr>
        <p:spPr>
          <a:xfrm>
            <a:off x="357003" y="1142532"/>
            <a:ext cx="6891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УВЕДОМЛЕНИЕ О </a:t>
            </a:r>
            <a:r>
              <a:rPr lang="ru-RU" sz="3600" b="1" dirty="0">
                <a:solidFill>
                  <a:srgbClr val="002060"/>
                </a:solidFill>
              </a:rPr>
              <a:t>ПРОХОЖДЕНИИ</a:t>
            </a:r>
            <a:r>
              <a:rPr lang="ru-RU" sz="3600" b="1" dirty="0"/>
              <a:t> ПРОЦЕДУРЫ ДОПИНГ ПРОБЫ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94954C-5FDB-45EB-9CE6-37438E87A1C0}"/>
              </a:ext>
            </a:extLst>
          </p:cNvPr>
          <p:cNvGrpSpPr/>
          <p:nvPr/>
        </p:nvGrpSpPr>
        <p:grpSpPr>
          <a:xfrm>
            <a:off x="3489029" y="3277320"/>
            <a:ext cx="442738" cy="91650"/>
            <a:chOff x="5484268" y="1550643"/>
            <a:chExt cx="669282" cy="138546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CA3160-81B2-44AC-9D45-AE61D8EB20BC}"/>
                </a:ext>
              </a:extLst>
            </p:cNvPr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1B98D-E3A5-4D94-A173-01F941A7432B}"/>
                </a:ext>
              </a:extLst>
            </p:cNvPr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077280-F42E-4AB2-8986-721908888102}"/>
                </a:ext>
              </a:extLst>
            </p:cNvPr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0B050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DBD12B-EF55-41F7-A731-01EFD2E44911}"/>
              </a:ext>
            </a:extLst>
          </p:cNvPr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932D4-BD9B-42D1-96EA-B5E9AE5A117F}"/>
              </a:ext>
            </a:extLst>
          </p:cNvPr>
          <p:cNvSpPr txBox="1"/>
          <p:nvPr/>
        </p:nvSpPr>
        <p:spPr>
          <a:xfrm>
            <a:off x="1998191" y="3903001"/>
            <a:ext cx="4057839" cy="182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Tahoma" charset="0"/>
                <a:ea typeface="Tahoma" charset="0"/>
                <a:cs typeface="Tahoma" charset="0"/>
              </a:rPr>
              <a:t>2 копии</a:t>
            </a:r>
          </a:p>
          <a:p>
            <a:pPr marL="342900" indent="-34290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Tahoma" charset="0"/>
                <a:ea typeface="Tahoma" charset="0"/>
                <a:cs typeface="Tahoma" charset="0"/>
              </a:rPr>
              <a:t>Права и обязанности</a:t>
            </a:r>
          </a:p>
          <a:p>
            <a:pPr marL="342900" indent="-34290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Tahoma" charset="0"/>
                <a:ea typeface="Tahoma" charset="0"/>
                <a:cs typeface="Tahoma" charset="0"/>
              </a:rPr>
              <a:t>Подпись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2AD09EA-5BEA-4EDF-B8A5-F4E2B031F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7349" y="932309"/>
            <a:ext cx="4422036" cy="55350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BD7F5F-7D5D-4FFF-9944-C7CBDAEFFAFB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21301DE-6900-47A7-824B-972606D3B680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BFA41D43-E384-47C9-B363-B5A096B2A906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02378862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0957A1E-5C35-44EA-92CE-2B1D51A69518}"/>
              </a:ext>
            </a:extLst>
          </p:cNvPr>
          <p:cNvSpPr txBox="1">
            <a:spLocks/>
          </p:cNvSpPr>
          <p:nvPr/>
        </p:nvSpPr>
        <p:spPr>
          <a:xfrm>
            <a:off x="2190486" y="842468"/>
            <a:ext cx="8487242" cy="4537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Документы,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которые должен предъявить спортсмен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ИДК или </a:t>
            </a:r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шаперону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 время уведомления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CA152514-D543-47F7-AB92-A57814FA91D5}"/>
              </a:ext>
            </a:extLst>
          </p:cNvPr>
          <p:cNvSpPr txBox="1">
            <a:spLocks/>
          </p:cNvSpPr>
          <p:nvPr/>
        </p:nvSpPr>
        <p:spPr>
          <a:xfrm>
            <a:off x="609600" y="1905501"/>
            <a:ext cx="4167267" cy="220000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B050"/>
              </a:buClr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Любой документ, содержащий:</a:t>
            </a:r>
          </a:p>
          <a:p>
            <a:pPr algn="l">
              <a:buClr>
                <a:srgbClr val="00B050"/>
              </a:buClr>
            </a:pP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ФИО</a:t>
            </a:r>
          </a:p>
          <a:p>
            <a:pPr marL="285750" indent="-28575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фото</a:t>
            </a:r>
          </a:p>
          <a:p>
            <a:pPr algn="l">
              <a:buClr>
                <a:srgbClr val="00B050"/>
              </a:buClr>
            </a:pP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B137A-9109-4273-B00B-2D738418AB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800" y="1905501"/>
            <a:ext cx="2915057" cy="3820058"/>
          </a:xfrm>
          <a:prstGeom prst="rect">
            <a:avLst/>
          </a:prstGeom>
        </p:spPr>
      </p:pic>
      <p:pic>
        <p:nvPicPr>
          <p:cNvPr id="1032" name="Picture 8" descr="Image result for Ð²Ð¾Ð´Ð¸ÑÐµÐ»ÑÑÐºÐ¸Ðµ Ð¿ÑÐ°Ð²Ð°">
            <a:extLst>
              <a:ext uri="{FF2B5EF4-FFF2-40B4-BE49-F238E27FC236}">
                <a16:creationId xmlns:a16="http://schemas.microsoft.com/office/drawing/2014/main" id="{B49F75B1-F438-4548-8D20-186C979F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82" y="4047755"/>
            <a:ext cx="4391041" cy="14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0F32B7-044A-432F-97B4-0F76F17BAE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486" y="3396343"/>
            <a:ext cx="1937740" cy="2895963"/>
          </a:xfrm>
          <a:prstGeom prst="rect">
            <a:avLst/>
          </a:prstGeom>
        </p:spPr>
      </p:pic>
      <p:grpSp>
        <p:nvGrpSpPr>
          <p:cNvPr id="11" name="Group 17">
            <a:extLst>
              <a:ext uri="{FF2B5EF4-FFF2-40B4-BE49-F238E27FC236}">
                <a16:creationId xmlns:a16="http://schemas.microsoft.com/office/drawing/2014/main" id="{F29FC478-E5D8-4280-967E-A3769394C613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8">
              <a:extLst>
                <a:ext uri="{FF2B5EF4-FFF2-40B4-BE49-F238E27FC236}">
                  <a16:creationId xmlns:a16="http://schemas.microsoft.com/office/drawing/2014/main" id="{51A69928-E2D9-44F4-993C-29DD90CCFB64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Parallelogram 19">
              <a:extLst>
                <a:ext uri="{FF2B5EF4-FFF2-40B4-BE49-F238E27FC236}">
                  <a16:creationId xmlns:a16="http://schemas.microsoft.com/office/drawing/2014/main" id="{2B4FB2F9-DA20-4EED-9CB6-A8C5EDCA6BC3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7103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2EB278-83D0-4830-B7FC-53964BA06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126458"/>
            <a:ext cx="3759041" cy="30057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9289" y="1707357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E87274-5634-4C3F-B2AE-33FAB64D1BA4}"/>
              </a:ext>
            </a:extLst>
          </p:cNvPr>
          <p:cNvSpPr txBox="1">
            <a:spLocks/>
          </p:cNvSpPr>
          <p:nvPr/>
        </p:nvSpPr>
        <p:spPr>
          <a:xfrm>
            <a:off x="2028358" y="838200"/>
            <a:ext cx="5088366" cy="4537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BA2676FF-5C86-4C3A-82A4-921BAD974A38}"/>
              </a:ext>
            </a:extLst>
          </p:cNvPr>
          <p:cNvSpPr txBox="1">
            <a:spLocks/>
          </p:cNvSpPr>
          <p:nvPr/>
        </p:nvSpPr>
        <p:spPr>
          <a:xfrm>
            <a:off x="762000" y="1151236"/>
            <a:ext cx="7322578" cy="410151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0B050"/>
              </a:buClr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этапе уведомления ИДК должен предъявить:</a:t>
            </a:r>
          </a:p>
          <a:p>
            <a:pPr algn="just">
              <a:lnSpc>
                <a:spcPct val="10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удостоверение инспектора допинг-контроля (ИДК) -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 документа, либо в электронном виде. </a:t>
            </a:r>
          </a:p>
          <a:p>
            <a:pPr algn="just">
              <a:lnSpc>
                <a:spcPct val="10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шаперон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удостоверение шаперона (если уведомляет </a:t>
            </a: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шаперон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РУСАДА) или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документ, удостоверяющий личность, либо аккредитация (на соревнованиях). 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если удостоверение ИДК без фотографии - предъявляют документ, удостоверяющий личность инспектора</a:t>
            </a:r>
          </a:p>
          <a:p>
            <a:pPr algn="l">
              <a:buClr>
                <a:srgbClr val="00B050"/>
              </a:buClr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запросу спортсмена на пункте допинг-контроля ему могут предоставить: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распоряжение на миссию (только первую страницу)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если инспектор представляет организацию, отличную от инициатора тестирования- предъявить письмо о полномочиях от организации, инициировавшей тестирование (копию или в электронном виде)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оформление процедуры допинг-контроля может проводиться с использованием протоколов и форм допинг-контроля в электронном виде, при этом, после завершения процедуры, экземпляр протокола допинг-контроля спортсмена направляется на указанный им электронный адрес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4EC55C0-9B61-4870-8087-9A43A364FE41}"/>
              </a:ext>
            </a:extLst>
          </p:cNvPr>
          <p:cNvSpPr txBox="1">
            <a:spLocks/>
          </p:cNvSpPr>
          <p:nvPr/>
        </p:nvSpPr>
        <p:spPr>
          <a:xfrm>
            <a:off x="2438400" y="685800"/>
            <a:ext cx="8106242" cy="4537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Документы,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предъявляемые ИДК/</a:t>
            </a:r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шапероном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спортсмену во время уведомления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52DEEC2B-ACF7-4DC1-8185-02B6F41933D8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8">
              <a:extLst>
                <a:ext uri="{FF2B5EF4-FFF2-40B4-BE49-F238E27FC236}">
                  <a16:creationId xmlns:a16="http://schemas.microsoft.com/office/drawing/2014/main" id="{842DEDE4-B2B1-4B7C-8490-405ECE17BA9C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Parallelogram 19">
              <a:extLst>
                <a:ext uri="{FF2B5EF4-FFF2-40B4-BE49-F238E27FC236}">
                  <a16:creationId xmlns:a16="http://schemas.microsoft.com/office/drawing/2014/main" id="{0F8B39CC-821D-4368-B4B1-2CBD8F3FD6E7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7178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D2224B1-C5E0-4CDF-9A4F-9D97BC82B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25" y="1604536"/>
            <a:ext cx="2687351" cy="17250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A13EA1-E441-4B7C-80C9-929F83F23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25" y="4294979"/>
            <a:ext cx="2687351" cy="1885207"/>
          </a:xfrm>
          <a:prstGeom prst="rect">
            <a:avLst/>
          </a:prstGeom>
        </p:spPr>
      </p:pic>
      <p:sp>
        <p:nvSpPr>
          <p:cNvPr id="10" name="Улыбающееся лицо 9">
            <a:extLst>
              <a:ext uri="{FF2B5EF4-FFF2-40B4-BE49-F238E27FC236}">
                <a16:creationId xmlns:a16="http://schemas.microsoft.com/office/drawing/2014/main" id="{795C5837-08C9-4B3D-BF6D-254546839020}"/>
              </a:ext>
            </a:extLst>
          </p:cNvPr>
          <p:cNvSpPr/>
          <p:nvPr/>
        </p:nvSpPr>
        <p:spPr>
          <a:xfrm>
            <a:off x="2084403" y="2219748"/>
            <a:ext cx="772357" cy="6317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Улыбающееся лицо 23">
            <a:extLst>
              <a:ext uri="{FF2B5EF4-FFF2-40B4-BE49-F238E27FC236}">
                <a16:creationId xmlns:a16="http://schemas.microsoft.com/office/drawing/2014/main" id="{996D13B8-2E96-4766-A86C-B5152130CD52}"/>
              </a:ext>
            </a:extLst>
          </p:cNvPr>
          <p:cNvSpPr/>
          <p:nvPr/>
        </p:nvSpPr>
        <p:spPr>
          <a:xfrm>
            <a:off x="2103453" y="4921687"/>
            <a:ext cx="772357" cy="6317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D1A147-D23C-4AEA-8F4D-E27B0388D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17" y="1604536"/>
            <a:ext cx="2643059" cy="1683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C5489B-E116-44F5-80CE-CDF39CE35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17" y="4288653"/>
            <a:ext cx="2603493" cy="1822076"/>
          </a:xfrm>
          <a:prstGeom prst="rect">
            <a:avLst/>
          </a:prstGeom>
        </p:spPr>
      </p:pic>
      <p:sp>
        <p:nvSpPr>
          <p:cNvPr id="15" name="Улыбающееся лицо 14">
            <a:extLst>
              <a:ext uri="{FF2B5EF4-FFF2-40B4-BE49-F238E27FC236}">
                <a16:creationId xmlns:a16="http://schemas.microsoft.com/office/drawing/2014/main" id="{C617695B-D935-4EBE-9431-61C4C05B20D4}"/>
              </a:ext>
            </a:extLst>
          </p:cNvPr>
          <p:cNvSpPr/>
          <p:nvPr/>
        </p:nvSpPr>
        <p:spPr>
          <a:xfrm>
            <a:off x="7863662" y="2293272"/>
            <a:ext cx="361577" cy="306280"/>
          </a:xfrm>
          <a:prstGeom prst="smileyFac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Улыбающееся лицо 20">
            <a:extLst>
              <a:ext uri="{FF2B5EF4-FFF2-40B4-BE49-F238E27FC236}">
                <a16:creationId xmlns:a16="http://schemas.microsoft.com/office/drawing/2014/main" id="{B1D75DED-085E-4B73-997C-2740FD6F217B}"/>
              </a:ext>
            </a:extLst>
          </p:cNvPr>
          <p:cNvSpPr/>
          <p:nvPr/>
        </p:nvSpPr>
        <p:spPr>
          <a:xfrm>
            <a:off x="7863662" y="4985127"/>
            <a:ext cx="530717" cy="429128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388F66F-732E-467E-9989-858454479698}"/>
              </a:ext>
            </a:extLst>
          </p:cNvPr>
          <p:cNvSpPr txBox="1"/>
          <p:nvPr/>
        </p:nvSpPr>
        <p:spPr>
          <a:xfrm>
            <a:off x="1657351" y="604500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 b="1">
                <a:solidFill>
                  <a:srgbClr val="021D96"/>
                </a:solidFill>
              </a:defRPr>
            </a:lvl1pPr>
          </a:lstStyle>
          <a:p>
            <a:r>
              <a:rPr lang="ru-RU" dirty="0"/>
              <a:t>Удостоверение ИДК</a:t>
            </a:r>
            <a:endParaRPr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01CD65E8-2BE1-4E16-90BA-0749760E1EA3}"/>
              </a:ext>
            </a:extLst>
          </p:cNvPr>
          <p:cNvSpPr txBox="1"/>
          <p:nvPr/>
        </p:nvSpPr>
        <p:spPr>
          <a:xfrm>
            <a:off x="1981200" y="3526860"/>
            <a:ext cx="23488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800" b="1">
                <a:solidFill>
                  <a:srgbClr val="021D96"/>
                </a:solidFill>
              </a:defRPr>
            </a:lvl1pPr>
          </a:lstStyle>
          <a:p>
            <a:r>
              <a:rPr lang="ru-RU" dirty="0"/>
              <a:t>РУСАДА</a:t>
            </a:r>
            <a:endParaRPr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FE52E33-B6DE-4B26-9840-BF61246AA272}"/>
              </a:ext>
            </a:extLst>
          </p:cNvPr>
          <p:cNvSpPr txBox="1"/>
          <p:nvPr/>
        </p:nvSpPr>
        <p:spPr>
          <a:xfrm>
            <a:off x="6266513" y="3288051"/>
            <a:ext cx="531449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800" b="1">
                <a:solidFill>
                  <a:srgbClr val="021D96"/>
                </a:solidFill>
              </a:defRPr>
            </a:lvl1pPr>
          </a:lstStyle>
          <a:p>
            <a:r>
              <a:rPr lang="ru-RU" dirty="0"/>
              <a:t>Международные организации </a:t>
            </a:r>
          </a:p>
          <a:p>
            <a:r>
              <a:rPr lang="ru-RU" dirty="0"/>
              <a:t>по отбору проб</a:t>
            </a:r>
            <a:endParaRPr dirty="0"/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76BDB902-633F-46E4-9BCE-980BD1F3932C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Parallelogram 18">
              <a:extLst>
                <a:ext uri="{FF2B5EF4-FFF2-40B4-BE49-F238E27FC236}">
                  <a16:creationId xmlns:a16="http://schemas.microsoft.com/office/drawing/2014/main" id="{0DB45A8A-7BEC-4EDB-B03D-B5C90E64ACF5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Parallelogram 19">
              <a:extLst>
                <a:ext uri="{FF2B5EF4-FFF2-40B4-BE49-F238E27FC236}">
                  <a16:creationId xmlns:a16="http://schemas.microsoft.com/office/drawing/2014/main" id="{9F7F07DE-BA88-445E-B7B2-419185BA254E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8108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20904E59-31B6-4605-88C8-9D5939426904}"/>
              </a:ext>
            </a:extLst>
          </p:cNvPr>
          <p:cNvSpPr txBox="1"/>
          <p:nvPr/>
        </p:nvSpPr>
        <p:spPr>
          <a:xfrm>
            <a:off x="3581400" y="608818"/>
            <a:ext cx="602484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ПРАВА И ОБЯЗАННОСТИ СПОРТСМЕНА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99056DF-A1DE-4A2F-BFF6-F36EF8BD79D9}"/>
              </a:ext>
            </a:extLst>
          </p:cNvPr>
          <p:cNvSpPr txBox="1"/>
          <p:nvPr/>
        </p:nvSpPr>
        <p:spPr>
          <a:xfrm>
            <a:off x="1593503" y="2577990"/>
            <a:ext cx="4721064" cy="3323987"/>
          </a:xfrm>
          <a:prstGeom prst="rect">
            <a:avLst/>
          </a:prstGeom>
          <a:gradFill>
            <a:gsLst>
              <a:gs pos="0">
                <a:srgbClr val="70AD47">
                  <a:hueOff val="286552"/>
                  <a:satOff val="-5983"/>
                  <a:lumOff val="26183"/>
                </a:srgbClr>
              </a:gs>
              <a:gs pos="50000">
                <a:srgbClr val="A9CD97"/>
              </a:gs>
              <a:gs pos="100000">
                <a:srgbClr val="70AD47">
                  <a:hueOff val="266558"/>
                  <a:satOff val="-2836"/>
                  <a:lumOff val="17637"/>
                </a:srgbClr>
              </a:gs>
            </a:gsLst>
            <a:lin ang="5400000"/>
          </a:gradFill>
          <a:ln w="6350">
            <a:solidFill>
              <a:srgbClr val="70AD47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представителя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переводчика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получение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дополнительной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информации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о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процедуре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получение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отсрочки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от немедленной явки на пункт допинг-контроля по уважительной причине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модификацию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процедуры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(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несовершеннолетние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спортсмены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спортсмены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с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инвалидностью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)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DC459E8-4B8D-4846-97FF-A431757BC0CE}"/>
              </a:ext>
            </a:extLst>
          </p:cNvPr>
          <p:cNvSpPr txBox="1"/>
          <p:nvPr/>
        </p:nvSpPr>
        <p:spPr>
          <a:xfrm>
            <a:off x="2767461" y="1882156"/>
            <a:ext cx="1919869" cy="4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 algn="ctr">
              <a:spcBef>
                <a:spcPts val="400"/>
              </a:spcBef>
              <a:defRPr sz="25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Право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на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: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ED00FD9-5C83-46FF-B6FA-54E8CD95712A}"/>
              </a:ext>
            </a:extLst>
          </p:cNvPr>
          <p:cNvSpPr txBox="1"/>
          <p:nvPr/>
        </p:nvSpPr>
        <p:spPr>
          <a:xfrm>
            <a:off x="6618031" y="2577989"/>
            <a:ext cx="4919565" cy="3016210"/>
          </a:xfrm>
          <a:prstGeom prst="rect">
            <a:avLst/>
          </a:prstGeom>
          <a:gradFill>
            <a:gsLst>
              <a:gs pos="0">
                <a:srgbClr val="ED7D31">
                  <a:hueOff val="-368864"/>
                  <a:lumOff val="24249"/>
                </a:srgbClr>
              </a:gs>
              <a:gs pos="50000">
                <a:srgbClr val="F5B093"/>
              </a:gs>
              <a:gs pos="100000">
                <a:srgbClr val="ED7D31">
                  <a:hueOff val="-353522"/>
                  <a:satOff val="5390"/>
                  <a:lumOff val="17469"/>
                </a:srgbClr>
              </a:gs>
            </a:gsLst>
            <a:lin ang="5400000"/>
          </a:gradFill>
          <a:ln w="6350">
            <a:solidFill>
              <a:srgbClr val="ED7D3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оставаться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в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поле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зрения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шаперона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/ИДК с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момента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уведомления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окончания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процедуры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предоставить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документ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удостоверяющий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личность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спортсмена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немедленно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явиться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на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пункт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знать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соблюдать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требования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процедуры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1EFA743-0F23-4565-917D-509AB6D3499A}"/>
              </a:ext>
            </a:extLst>
          </p:cNvPr>
          <p:cNvSpPr txBox="1"/>
          <p:nvPr/>
        </p:nvSpPr>
        <p:spPr>
          <a:xfrm>
            <a:off x="7941807" y="1869649"/>
            <a:ext cx="2185340" cy="4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  <a:sym typeface="Calibri Light"/>
              </a:rPr>
              <a:t>Обязанности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  <a:sym typeface="Calibri Light"/>
              </a:rPr>
              <a:t>:</a:t>
            </a: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962A41B9-2F29-4EFD-B592-67027326D530}"/>
              </a:ext>
            </a:extLst>
          </p:cNvPr>
          <p:cNvGrpSpPr/>
          <p:nvPr/>
        </p:nvGrpSpPr>
        <p:grpSpPr>
          <a:xfrm>
            <a:off x="6175292" y="1479165"/>
            <a:ext cx="442740" cy="91651"/>
            <a:chOff x="0" y="0"/>
            <a:chExt cx="442738" cy="91650"/>
          </a:xfrm>
        </p:grpSpPr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D524EC2E-CD13-46A0-A82F-DAF7F94B7FCC}"/>
                </a:ext>
              </a:extLst>
            </p:cNvPr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0311592F-227E-436C-B9CA-797FA42E59BE}"/>
                </a:ext>
              </a:extLst>
            </p:cNvPr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19AD29DD-454D-4BFE-BB61-C13100F7C9DB}"/>
                </a:ext>
              </a:extLst>
            </p:cNvPr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26" name="Group 17">
            <a:extLst>
              <a:ext uri="{FF2B5EF4-FFF2-40B4-BE49-F238E27FC236}">
                <a16:creationId xmlns:a16="http://schemas.microsoft.com/office/drawing/2014/main" id="{4DADBD12-3CF7-4517-AF84-1762A158768B}"/>
              </a:ext>
            </a:extLst>
          </p:cNvPr>
          <p:cNvGrpSpPr/>
          <p:nvPr/>
        </p:nvGrpSpPr>
        <p:grpSpPr>
          <a:xfrm flipH="1">
            <a:off x="-285665" y="5562600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Parallelogram 18">
              <a:extLst>
                <a:ext uri="{FF2B5EF4-FFF2-40B4-BE49-F238E27FC236}">
                  <a16:creationId xmlns:a16="http://schemas.microsoft.com/office/drawing/2014/main" id="{08252DB0-C565-4883-B205-E296EC2AFC60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8" name="Parallelogram 19">
              <a:extLst>
                <a:ext uri="{FF2B5EF4-FFF2-40B4-BE49-F238E27FC236}">
                  <a16:creationId xmlns:a16="http://schemas.microsoft.com/office/drawing/2014/main" id="{87216510-1448-4AFD-AC25-ECA31A95BD38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781430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800" spc="-1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</a:t>
            </a:r>
            <a:r>
              <a:rPr sz="2800" spc="-1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отсрочки </a:t>
            </a:r>
            <a:r>
              <a:rPr sz="28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немедленной</a:t>
            </a:r>
            <a:r>
              <a:rPr sz="2800" spc="-31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явки</a:t>
            </a:r>
          </a:p>
          <a:p>
            <a:pPr marL="35560" algn="ctr"/>
            <a:r>
              <a:rPr sz="2800" spc="-1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спортсмена </a:t>
            </a:r>
            <a:r>
              <a:rPr sz="28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пункт</a:t>
            </a:r>
            <a:r>
              <a:rPr sz="2800" spc="-49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допинг-контроля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710C8EC-3B93-46C3-A2D6-95E300274D8F}"/>
              </a:ext>
            </a:extLst>
          </p:cNvPr>
          <p:cNvSpPr txBox="1"/>
          <p:nvPr/>
        </p:nvSpPr>
        <p:spPr>
          <a:xfrm>
            <a:off x="1166374" y="1676400"/>
            <a:ext cx="8470146" cy="25113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ru-RU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срочной медицинской помощи</a:t>
            </a: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02CF99-759A-4F28-B9A6-B411360E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42" y="1103840"/>
            <a:ext cx="3337784" cy="22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968F4EC-5B63-4F0E-9208-03FC7C13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70365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54C06-61E7-475D-B93B-50C44B6FD706}"/>
              </a:ext>
            </a:extLst>
          </p:cNvPr>
          <p:cNvSpPr txBox="1"/>
          <p:nvPr/>
        </p:nvSpPr>
        <p:spPr>
          <a:xfrm>
            <a:off x="5999407" y="4204415"/>
            <a:ext cx="5026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окончание тренировочного процесса </a:t>
            </a: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(после </a:t>
            </a:r>
            <a:r>
              <a:rPr lang="ru-RU" sz="2200" spc="-3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уведомления спортсмена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период</a:t>
            </a:r>
            <a:r>
              <a:rPr lang="ru-RU" sz="2200" spc="-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200" spc="-19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тренировки) и/или заминки участие в дальнейших стартах соревнований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200" dirty="0"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4144D5B2-4F26-43FF-9977-CF1889707958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8">
              <a:extLst>
                <a:ext uri="{FF2B5EF4-FFF2-40B4-BE49-F238E27FC236}">
                  <a16:creationId xmlns:a16="http://schemas.microsoft.com/office/drawing/2014/main" id="{6539F77B-882A-46D5-86CA-CF2D0734768D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9">
              <a:extLst>
                <a:ext uri="{FF2B5EF4-FFF2-40B4-BE49-F238E27FC236}">
                  <a16:creationId xmlns:a16="http://schemas.microsoft.com/office/drawing/2014/main" id="{E7C4360C-C27C-4400-BC7C-BB8178A41855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710C8EC-3B93-46C3-A2D6-95E300274D8F}"/>
              </a:ext>
            </a:extLst>
          </p:cNvPr>
          <p:cNvSpPr txBox="1"/>
          <p:nvPr/>
        </p:nvSpPr>
        <p:spPr>
          <a:xfrm>
            <a:off x="1178097" y="1066800"/>
            <a:ext cx="8470146" cy="25113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ru-RU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дальнейших стартах</a:t>
            </a: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30000"/>
              </a:lnSpc>
              <a:spcBef>
                <a:spcPts val="505"/>
              </a:spcBef>
              <a:buClr>
                <a:srgbClr val="00AF50"/>
              </a:buClr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ru-RU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54C06-61E7-475D-B93B-50C44B6FD706}"/>
              </a:ext>
            </a:extLst>
          </p:cNvPr>
          <p:cNvSpPr txBox="1"/>
          <p:nvPr/>
        </p:nvSpPr>
        <p:spPr>
          <a:xfrm>
            <a:off x="5999407" y="4204415"/>
            <a:ext cx="502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переодевание в более комфортную одежду</a:t>
            </a:r>
            <a:endParaRPr lang="ru-RU" sz="22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9CEE289-1E30-4A99-A630-D9A059FE0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11141"/>
          <a:stretch/>
        </p:blipFill>
        <p:spPr bwMode="auto">
          <a:xfrm>
            <a:off x="7391400" y="609600"/>
            <a:ext cx="3135997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B348DE1-C274-4AF0-830E-F8B5DFDD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83" y="3536496"/>
            <a:ext cx="3657600" cy="25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7">
            <a:extLst>
              <a:ext uri="{FF2B5EF4-FFF2-40B4-BE49-F238E27FC236}">
                <a16:creationId xmlns:a16="http://schemas.microsoft.com/office/drawing/2014/main" id="{F76D430D-5BD2-44DC-9984-F2E192626991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8">
              <a:extLst>
                <a:ext uri="{FF2B5EF4-FFF2-40B4-BE49-F238E27FC236}">
                  <a16:creationId xmlns:a16="http://schemas.microsoft.com/office/drawing/2014/main" id="{5CA89AD7-6413-4265-9CFC-A1AFC0227819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9">
              <a:extLst>
                <a:ext uri="{FF2B5EF4-FFF2-40B4-BE49-F238E27FC236}">
                  <a16:creationId xmlns:a16="http://schemas.microsoft.com/office/drawing/2014/main" id="{3C4CF157-4260-4F9F-ADBB-F5CFF2F4CC64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91799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852</Words>
  <Application>Microsoft Office PowerPoint</Application>
  <PresentationFormat>Широкоэкранный</PresentationFormat>
  <Paragraphs>163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Constantia</vt:lpstr>
      <vt:lpstr>Courier New</vt:lpstr>
      <vt:lpstr>Gill Sans</vt:lpstr>
      <vt:lpstr>Helvetica</vt:lpstr>
      <vt:lpstr>Muli</vt:lpstr>
      <vt:lpstr>Tahoma</vt:lpstr>
      <vt:lpstr>Wingdings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отсрочки немедленной явки спортсмена на пункт допинг-контроля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результатов отобранных проб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отбора допинг-проб</dc:title>
  <dc:creator>Конова Валерия Андреевна</dc:creator>
  <cp:lastModifiedBy>Волобуев Кирилл Валерьевич</cp:lastModifiedBy>
  <cp:revision>95</cp:revision>
  <dcterms:created xsi:type="dcterms:W3CDTF">2017-11-21T14:20:57Z</dcterms:created>
  <dcterms:modified xsi:type="dcterms:W3CDTF">2022-02-04T08:06:37Z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2017-11-21T00:00:00Z</vt:filetime>
  </property>
</Properties>
</file>